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28"/>
  </p:notesMasterIdLst>
  <p:sldIdLst>
    <p:sldId id="275" r:id="rId2"/>
    <p:sldId id="256" r:id="rId3"/>
    <p:sldId id="259" r:id="rId4"/>
    <p:sldId id="287" r:id="rId5"/>
    <p:sldId id="284" r:id="rId6"/>
    <p:sldId id="283" r:id="rId7"/>
    <p:sldId id="309" r:id="rId8"/>
    <p:sldId id="310" r:id="rId9"/>
    <p:sldId id="312" r:id="rId10"/>
    <p:sldId id="311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326" r:id="rId25"/>
    <p:sldId id="327" r:id="rId26"/>
    <p:sldId id="308" r:id="rId27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9C94"/>
    <a:srgbClr val="FBA40C"/>
    <a:srgbClr val="F553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/>
    <p:restoredTop sz="80322" autoAdjust="0"/>
  </p:normalViewPr>
  <p:slideViewPr>
    <p:cSldViewPr snapToGrid="0" snapToObjects="1" showGuides="1">
      <p:cViewPr varScale="1">
        <p:scale>
          <a:sx n="74" d="100"/>
          <a:sy n="74" d="100"/>
        </p:scale>
        <p:origin x="73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ABAEC6-F0C1-724A-90D9-8D04FB925391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C6F80C44-A517-D44E-860C-25444B3A1DD3}">
      <dgm:prSet phldrT="[Texte]" custT="1"/>
      <dgm:spPr/>
      <dgm:t>
        <a:bodyPr/>
        <a:lstStyle/>
        <a:p>
          <a:r>
            <a:rPr lang="es-ES_tradnl" sz="2000" noProof="0" dirty="0" smtClean="0"/>
            <a:t>Proviene del latín y significa </a:t>
          </a:r>
          <a:r>
            <a:rPr lang="es-ES_tradnl" sz="2000" i="1" noProof="0" dirty="0" smtClean="0"/>
            <a:t>hacer el bien </a:t>
          </a:r>
          <a:r>
            <a:rPr lang="es-ES_tradnl" sz="2000" noProof="0" dirty="0" smtClean="0"/>
            <a:t>a las personas involucradas. </a:t>
          </a:r>
          <a:endParaRPr lang="es-ES_tradnl" sz="2000" noProof="0" dirty="0"/>
        </a:p>
      </dgm:t>
    </dgm:pt>
    <dgm:pt modelId="{D63FF715-5B4D-AE4C-9A9A-967D5D514F78}" type="parTrans" cxnId="{9CBC4A6B-5140-CB49-B2DC-9E7DBB3ADFBA}">
      <dgm:prSet/>
      <dgm:spPr/>
      <dgm:t>
        <a:bodyPr/>
        <a:lstStyle/>
        <a:p>
          <a:endParaRPr lang="es-ES_tradnl" noProof="0"/>
        </a:p>
      </dgm:t>
    </dgm:pt>
    <dgm:pt modelId="{183412D1-CE35-5747-B69D-43EF22EFD052}" type="sibTrans" cxnId="{9CBC4A6B-5140-CB49-B2DC-9E7DBB3ADFBA}">
      <dgm:prSet/>
      <dgm:spPr/>
      <dgm:t>
        <a:bodyPr/>
        <a:lstStyle/>
        <a:p>
          <a:endParaRPr lang="es-ES_tradnl" noProof="0"/>
        </a:p>
      </dgm:t>
    </dgm:pt>
    <dgm:pt modelId="{F6054F48-A5C2-C543-8161-ECE94B4C0822}">
      <dgm:prSet phldrT="[Texte]" custT="1"/>
      <dgm:spPr/>
      <dgm:t>
        <a:bodyPr/>
        <a:lstStyle/>
        <a:p>
          <a:r>
            <a:rPr lang="es-ES_tradnl" sz="2000" noProof="0" smtClean="0"/>
            <a:t>La norma mínima de este principio es no hacer ningún daño.</a:t>
          </a:r>
          <a:endParaRPr lang="es-ES_tradnl" sz="2000" noProof="0"/>
        </a:p>
      </dgm:t>
    </dgm:pt>
    <dgm:pt modelId="{4D0D854C-819A-5344-8A73-2C50BB88AC59}" type="parTrans" cxnId="{0AF83425-84A7-304F-8509-4E1DAA90F249}">
      <dgm:prSet/>
      <dgm:spPr/>
      <dgm:t>
        <a:bodyPr/>
        <a:lstStyle/>
        <a:p>
          <a:endParaRPr lang="es-ES_tradnl" noProof="0"/>
        </a:p>
      </dgm:t>
    </dgm:pt>
    <dgm:pt modelId="{91006798-4694-E945-B8A6-AC23C8E732A1}" type="sibTrans" cxnId="{0AF83425-84A7-304F-8509-4E1DAA90F249}">
      <dgm:prSet/>
      <dgm:spPr/>
      <dgm:t>
        <a:bodyPr/>
        <a:lstStyle/>
        <a:p>
          <a:endParaRPr lang="es-ES_tradnl" noProof="0"/>
        </a:p>
      </dgm:t>
    </dgm:pt>
    <dgm:pt modelId="{8E4966B4-029E-F54E-9216-FEF445FDD02C}">
      <dgm:prSet phldrT="[Texte]" custT="1"/>
      <dgm:spPr/>
      <dgm:t>
        <a:bodyPr/>
        <a:lstStyle/>
        <a:p>
          <a:r>
            <a:rPr lang="es-ES_tradnl" sz="2000" noProof="0" smtClean="0"/>
            <a:t>Las personas a menudo usan la beneficencia como un sinónimo de respeto por las personas o la justicia. </a:t>
          </a:r>
          <a:endParaRPr lang="es-ES_tradnl" sz="2000" noProof="0"/>
        </a:p>
      </dgm:t>
    </dgm:pt>
    <dgm:pt modelId="{E775F503-04BC-8B40-9AC5-7C610B066AB7}" type="parTrans" cxnId="{44128EF5-AAC9-E448-AC62-56CD504C3233}">
      <dgm:prSet/>
      <dgm:spPr/>
      <dgm:t>
        <a:bodyPr/>
        <a:lstStyle/>
        <a:p>
          <a:endParaRPr lang="es-ES_tradnl" noProof="0"/>
        </a:p>
      </dgm:t>
    </dgm:pt>
    <dgm:pt modelId="{31A7917B-A8EE-9144-9CAB-C63FC0A8F095}" type="sibTrans" cxnId="{44128EF5-AAC9-E448-AC62-56CD504C3233}">
      <dgm:prSet/>
      <dgm:spPr/>
      <dgm:t>
        <a:bodyPr/>
        <a:lstStyle/>
        <a:p>
          <a:endParaRPr lang="es-ES_tradnl" noProof="0"/>
        </a:p>
      </dgm:t>
    </dgm:pt>
    <dgm:pt modelId="{CB5F7975-A7D0-E740-A139-4BC3967289F3}">
      <dgm:prSet phldrT="[Texte]" custT="1"/>
      <dgm:spPr/>
      <dgm:t>
        <a:bodyPr/>
        <a:lstStyle/>
        <a:p>
          <a:r>
            <a:rPr lang="es-ES_tradnl" sz="2400" noProof="0" dirty="0" smtClean="0">
              <a:solidFill>
                <a:schemeClr val="tx2">
                  <a:lumMod val="10000"/>
                </a:schemeClr>
              </a:solidFill>
            </a:rPr>
            <a:t>Sin embargo, sólo este principio incluye los actos de cuidado y amabilidad que van más allá de la estricta obligación.</a:t>
          </a:r>
          <a:endParaRPr lang="es-ES_tradnl" sz="2400" noProof="0" dirty="0">
            <a:solidFill>
              <a:schemeClr val="tx2">
                <a:lumMod val="10000"/>
              </a:schemeClr>
            </a:solidFill>
          </a:endParaRPr>
        </a:p>
      </dgm:t>
    </dgm:pt>
    <dgm:pt modelId="{DC7FD06E-1A87-0846-B260-A011681D63DA}" type="parTrans" cxnId="{0ABBD8B6-C536-FE48-B803-5E1C7852CD8E}">
      <dgm:prSet/>
      <dgm:spPr/>
      <dgm:t>
        <a:bodyPr/>
        <a:lstStyle/>
        <a:p>
          <a:endParaRPr lang="es-ES_tradnl" noProof="0"/>
        </a:p>
      </dgm:t>
    </dgm:pt>
    <dgm:pt modelId="{6832008F-799B-8F41-B196-D5BAC5E795B6}" type="sibTrans" cxnId="{0ABBD8B6-C536-FE48-B803-5E1C7852CD8E}">
      <dgm:prSet/>
      <dgm:spPr/>
      <dgm:t>
        <a:bodyPr/>
        <a:lstStyle/>
        <a:p>
          <a:endParaRPr lang="es-ES_tradnl" noProof="0"/>
        </a:p>
      </dgm:t>
    </dgm:pt>
    <dgm:pt modelId="{02C92B14-1CFE-5849-9248-F5488219FDF9}" type="pres">
      <dgm:prSet presAssocID="{A8ABAEC6-F0C1-724A-90D9-8D04FB92539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FEBE190-3491-F44E-9D3D-EB976F583952}" type="pres">
      <dgm:prSet presAssocID="{8E4966B4-029E-F54E-9216-FEF445FDD02C}" presName="boxAndChildren" presStyleCnt="0"/>
      <dgm:spPr/>
    </dgm:pt>
    <dgm:pt modelId="{E12B3B62-CB6C-8E47-A63E-528FC7162174}" type="pres">
      <dgm:prSet presAssocID="{8E4966B4-029E-F54E-9216-FEF445FDD02C}" presName="parentTextBox" presStyleLbl="node1" presStyleIdx="0" presStyleCnt="3"/>
      <dgm:spPr/>
      <dgm:t>
        <a:bodyPr/>
        <a:lstStyle/>
        <a:p>
          <a:endParaRPr lang="fr-FR"/>
        </a:p>
      </dgm:t>
    </dgm:pt>
    <dgm:pt modelId="{EC9AF3D4-72BC-6149-9B1E-BD1677DA636B}" type="pres">
      <dgm:prSet presAssocID="{8E4966B4-029E-F54E-9216-FEF445FDD02C}" presName="entireBox" presStyleLbl="node1" presStyleIdx="0" presStyleCnt="3"/>
      <dgm:spPr/>
      <dgm:t>
        <a:bodyPr/>
        <a:lstStyle/>
        <a:p>
          <a:endParaRPr lang="fr-FR"/>
        </a:p>
      </dgm:t>
    </dgm:pt>
    <dgm:pt modelId="{C766585D-21C5-2042-BE22-502816E0F32E}" type="pres">
      <dgm:prSet presAssocID="{8E4966B4-029E-F54E-9216-FEF445FDD02C}" presName="descendantBox" presStyleCnt="0"/>
      <dgm:spPr/>
    </dgm:pt>
    <dgm:pt modelId="{5047F1FA-0DFE-9749-B979-E33D0F9FC3FF}" type="pres">
      <dgm:prSet presAssocID="{CB5F7975-A7D0-E740-A139-4BC3967289F3}" presName="childTextBox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11143C5-3080-6D43-BF29-5911E1FA58E3}" type="pres">
      <dgm:prSet presAssocID="{91006798-4694-E945-B8A6-AC23C8E732A1}" presName="sp" presStyleCnt="0"/>
      <dgm:spPr/>
    </dgm:pt>
    <dgm:pt modelId="{6C2BFEF2-9AC3-2B44-B940-2DA6EDF7045E}" type="pres">
      <dgm:prSet presAssocID="{F6054F48-A5C2-C543-8161-ECE94B4C0822}" presName="arrowAndChildren" presStyleCnt="0"/>
      <dgm:spPr/>
    </dgm:pt>
    <dgm:pt modelId="{1A4E45A7-BFC8-974B-8954-231624092EC3}" type="pres">
      <dgm:prSet presAssocID="{F6054F48-A5C2-C543-8161-ECE94B4C0822}" presName="parentTextArrow" presStyleLbl="node1" presStyleIdx="1" presStyleCnt="3" custScaleY="34667"/>
      <dgm:spPr/>
      <dgm:t>
        <a:bodyPr/>
        <a:lstStyle/>
        <a:p>
          <a:endParaRPr lang="fr-FR"/>
        </a:p>
      </dgm:t>
    </dgm:pt>
    <dgm:pt modelId="{B050E594-15BF-8445-AF38-F6DD70A85F86}" type="pres">
      <dgm:prSet presAssocID="{183412D1-CE35-5747-B69D-43EF22EFD052}" presName="sp" presStyleCnt="0"/>
      <dgm:spPr/>
    </dgm:pt>
    <dgm:pt modelId="{B863D555-5ABF-7444-8543-A865B9581B4E}" type="pres">
      <dgm:prSet presAssocID="{C6F80C44-A517-D44E-860C-25444B3A1DD3}" presName="arrowAndChildren" presStyleCnt="0"/>
      <dgm:spPr/>
    </dgm:pt>
    <dgm:pt modelId="{CE67F13E-CC76-D841-B9AA-F4BB6A30180B}" type="pres">
      <dgm:prSet presAssocID="{C6F80C44-A517-D44E-860C-25444B3A1DD3}" presName="parentTextArrow" presStyleLbl="node1" presStyleIdx="2" presStyleCnt="3" custScaleY="45908"/>
      <dgm:spPr/>
      <dgm:t>
        <a:bodyPr/>
        <a:lstStyle/>
        <a:p>
          <a:endParaRPr lang="fr-FR"/>
        </a:p>
      </dgm:t>
    </dgm:pt>
  </dgm:ptLst>
  <dgm:cxnLst>
    <dgm:cxn modelId="{0ABBD8B6-C536-FE48-B803-5E1C7852CD8E}" srcId="{8E4966B4-029E-F54E-9216-FEF445FDD02C}" destId="{CB5F7975-A7D0-E740-A139-4BC3967289F3}" srcOrd="0" destOrd="0" parTransId="{DC7FD06E-1A87-0846-B260-A011681D63DA}" sibTransId="{6832008F-799B-8F41-B196-D5BAC5E795B6}"/>
    <dgm:cxn modelId="{351A9CFD-AB82-4DB7-8B00-FE330309C91E}" type="presOf" srcId="{CB5F7975-A7D0-E740-A139-4BC3967289F3}" destId="{5047F1FA-0DFE-9749-B979-E33D0F9FC3FF}" srcOrd="0" destOrd="0" presId="urn:microsoft.com/office/officeart/2005/8/layout/process4"/>
    <dgm:cxn modelId="{9CBC4A6B-5140-CB49-B2DC-9E7DBB3ADFBA}" srcId="{A8ABAEC6-F0C1-724A-90D9-8D04FB925391}" destId="{C6F80C44-A517-D44E-860C-25444B3A1DD3}" srcOrd="0" destOrd="0" parTransId="{D63FF715-5B4D-AE4C-9A9A-967D5D514F78}" sibTransId="{183412D1-CE35-5747-B69D-43EF22EFD052}"/>
    <dgm:cxn modelId="{0AF83425-84A7-304F-8509-4E1DAA90F249}" srcId="{A8ABAEC6-F0C1-724A-90D9-8D04FB925391}" destId="{F6054F48-A5C2-C543-8161-ECE94B4C0822}" srcOrd="1" destOrd="0" parTransId="{4D0D854C-819A-5344-8A73-2C50BB88AC59}" sibTransId="{91006798-4694-E945-B8A6-AC23C8E732A1}"/>
    <dgm:cxn modelId="{EE474B49-80B0-4769-A219-DBD3A243FB27}" type="presOf" srcId="{8E4966B4-029E-F54E-9216-FEF445FDD02C}" destId="{E12B3B62-CB6C-8E47-A63E-528FC7162174}" srcOrd="0" destOrd="0" presId="urn:microsoft.com/office/officeart/2005/8/layout/process4"/>
    <dgm:cxn modelId="{287A5106-3632-4ECB-A367-B8DF12246DE7}" type="presOf" srcId="{C6F80C44-A517-D44E-860C-25444B3A1DD3}" destId="{CE67F13E-CC76-D841-B9AA-F4BB6A30180B}" srcOrd="0" destOrd="0" presId="urn:microsoft.com/office/officeart/2005/8/layout/process4"/>
    <dgm:cxn modelId="{44128EF5-AAC9-E448-AC62-56CD504C3233}" srcId="{A8ABAEC6-F0C1-724A-90D9-8D04FB925391}" destId="{8E4966B4-029E-F54E-9216-FEF445FDD02C}" srcOrd="2" destOrd="0" parTransId="{E775F503-04BC-8B40-9AC5-7C610B066AB7}" sibTransId="{31A7917B-A8EE-9144-9CAB-C63FC0A8F095}"/>
    <dgm:cxn modelId="{58B4EC6F-80E3-4374-B23C-2648DBE1D659}" type="presOf" srcId="{A8ABAEC6-F0C1-724A-90D9-8D04FB925391}" destId="{02C92B14-1CFE-5849-9248-F5488219FDF9}" srcOrd="0" destOrd="0" presId="urn:microsoft.com/office/officeart/2005/8/layout/process4"/>
    <dgm:cxn modelId="{61803447-45E4-431C-9F14-DD8B40870800}" type="presOf" srcId="{F6054F48-A5C2-C543-8161-ECE94B4C0822}" destId="{1A4E45A7-BFC8-974B-8954-231624092EC3}" srcOrd="0" destOrd="0" presId="urn:microsoft.com/office/officeart/2005/8/layout/process4"/>
    <dgm:cxn modelId="{4E78E4A8-B22D-4B14-A1BD-B2DD447FBD12}" type="presOf" srcId="{8E4966B4-029E-F54E-9216-FEF445FDD02C}" destId="{EC9AF3D4-72BC-6149-9B1E-BD1677DA636B}" srcOrd="1" destOrd="0" presId="urn:microsoft.com/office/officeart/2005/8/layout/process4"/>
    <dgm:cxn modelId="{83D752BA-4CA5-464B-A2D2-24263D15AE57}" type="presParOf" srcId="{02C92B14-1CFE-5849-9248-F5488219FDF9}" destId="{4FEBE190-3491-F44E-9D3D-EB976F583952}" srcOrd="0" destOrd="0" presId="urn:microsoft.com/office/officeart/2005/8/layout/process4"/>
    <dgm:cxn modelId="{A91D70FC-3A98-4BF1-9F90-55DD689CDCD6}" type="presParOf" srcId="{4FEBE190-3491-F44E-9D3D-EB976F583952}" destId="{E12B3B62-CB6C-8E47-A63E-528FC7162174}" srcOrd="0" destOrd="0" presId="urn:microsoft.com/office/officeart/2005/8/layout/process4"/>
    <dgm:cxn modelId="{796D8D1D-BE75-4BF0-9EA8-9464D998F218}" type="presParOf" srcId="{4FEBE190-3491-F44E-9D3D-EB976F583952}" destId="{EC9AF3D4-72BC-6149-9B1E-BD1677DA636B}" srcOrd="1" destOrd="0" presId="urn:microsoft.com/office/officeart/2005/8/layout/process4"/>
    <dgm:cxn modelId="{0B9B13E4-59F1-4109-B94D-01F62C7F887E}" type="presParOf" srcId="{4FEBE190-3491-F44E-9D3D-EB976F583952}" destId="{C766585D-21C5-2042-BE22-502816E0F32E}" srcOrd="2" destOrd="0" presId="urn:microsoft.com/office/officeart/2005/8/layout/process4"/>
    <dgm:cxn modelId="{0B0F7A64-B2A9-4A6D-BAE6-AD1CFFD50990}" type="presParOf" srcId="{C766585D-21C5-2042-BE22-502816E0F32E}" destId="{5047F1FA-0DFE-9749-B979-E33D0F9FC3FF}" srcOrd="0" destOrd="0" presId="urn:microsoft.com/office/officeart/2005/8/layout/process4"/>
    <dgm:cxn modelId="{1CF88755-7440-4909-8EA1-C93E49E435F4}" type="presParOf" srcId="{02C92B14-1CFE-5849-9248-F5488219FDF9}" destId="{511143C5-3080-6D43-BF29-5911E1FA58E3}" srcOrd="1" destOrd="0" presId="urn:microsoft.com/office/officeart/2005/8/layout/process4"/>
    <dgm:cxn modelId="{013A8E17-BBE3-4089-A67A-8618D1FBF0FA}" type="presParOf" srcId="{02C92B14-1CFE-5849-9248-F5488219FDF9}" destId="{6C2BFEF2-9AC3-2B44-B940-2DA6EDF7045E}" srcOrd="2" destOrd="0" presId="urn:microsoft.com/office/officeart/2005/8/layout/process4"/>
    <dgm:cxn modelId="{1581E9FB-A671-435A-803F-C309372D30F6}" type="presParOf" srcId="{6C2BFEF2-9AC3-2B44-B940-2DA6EDF7045E}" destId="{1A4E45A7-BFC8-974B-8954-231624092EC3}" srcOrd="0" destOrd="0" presId="urn:microsoft.com/office/officeart/2005/8/layout/process4"/>
    <dgm:cxn modelId="{3D02074C-B247-4BD7-8289-8A71461752D0}" type="presParOf" srcId="{02C92B14-1CFE-5849-9248-F5488219FDF9}" destId="{B050E594-15BF-8445-AF38-F6DD70A85F86}" srcOrd="3" destOrd="0" presId="urn:microsoft.com/office/officeart/2005/8/layout/process4"/>
    <dgm:cxn modelId="{310BBAFF-7FE6-4D45-8CAF-42967D82BF49}" type="presParOf" srcId="{02C92B14-1CFE-5849-9248-F5488219FDF9}" destId="{B863D555-5ABF-7444-8543-A865B9581B4E}" srcOrd="4" destOrd="0" presId="urn:microsoft.com/office/officeart/2005/8/layout/process4"/>
    <dgm:cxn modelId="{6A05DD6E-159C-4E93-9CE9-D51011108D95}" type="presParOf" srcId="{B863D555-5ABF-7444-8543-A865B9581B4E}" destId="{CE67F13E-CC76-D841-B9AA-F4BB6A30180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64A463-15F4-CF41-99B8-4BCC1803C1D5}" type="doc">
      <dgm:prSet loTypeId="urn:microsoft.com/office/officeart/2005/8/layout/hList6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5B45ECA3-A339-D44F-A54B-7166F66AF814}">
      <dgm:prSet phldrT="[Texte]"/>
      <dgm:spPr/>
      <dgm:t>
        <a:bodyPr/>
        <a:lstStyle/>
        <a:p>
          <a:r>
            <a:rPr lang="es-CL" noProof="0" dirty="0" smtClean="0">
              <a:solidFill>
                <a:schemeClr val="tx2">
                  <a:lumMod val="10000"/>
                </a:schemeClr>
              </a:solidFill>
            </a:rPr>
            <a:t>La justicia requiere la distribución justa y equitativa de los beneficios y riesgos de la participación en un estudio de investigación.</a:t>
          </a:r>
          <a:endParaRPr lang="es-CL" noProof="0" dirty="0">
            <a:solidFill>
              <a:schemeClr val="tx2">
                <a:lumMod val="10000"/>
              </a:schemeClr>
            </a:solidFill>
          </a:endParaRPr>
        </a:p>
      </dgm:t>
    </dgm:pt>
    <dgm:pt modelId="{DD016DC4-5B5A-1144-A40F-97E99BA9456E}" type="parTrans" cxnId="{4B831E1D-2844-0048-9B2E-D039C721D21E}">
      <dgm:prSet/>
      <dgm:spPr/>
      <dgm:t>
        <a:bodyPr/>
        <a:lstStyle/>
        <a:p>
          <a:endParaRPr lang="es-CL" noProof="0"/>
        </a:p>
      </dgm:t>
    </dgm:pt>
    <dgm:pt modelId="{AE56CCC5-8C86-B449-91F7-54B41C9587C5}" type="sibTrans" cxnId="{4B831E1D-2844-0048-9B2E-D039C721D21E}">
      <dgm:prSet/>
      <dgm:spPr/>
      <dgm:t>
        <a:bodyPr/>
        <a:lstStyle/>
        <a:p>
          <a:endParaRPr lang="es-CL" noProof="0"/>
        </a:p>
      </dgm:t>
    </dgm:pt>
    <dgm:pt modelId="{B89F5C15-2E77-8A4C-986D-A75A5D0955D1}">
      <dgm:prSet phldrT="[Texte]"/>
      <dgm:spPr/>
      <dgm:t>
        <a:bodyPr/>
        <a:lstStyle/>
        <a:p>
          <a:r>
            <a:rPr lang="es-CL" noProof="0" dirty="0" smtClean="0">
              <a:solidFill>
                <a:schemeClr val="accent1">
                  <a:lumMod val="75000"/>
                </a:schemeClr>
              </a:solidFill>
            </a:rPr>
            <a:t>La justicia implica  no exponer a un grupo de personas a los riesgos de la investigación para el beneficio de otro grupo.</a:t>
          </a:r>
          <a:endParaRPr lang="es-CL" noProof="0" dirty="0">
            <a:solidFill>
              <a:schemeClr val="accent1">
                <a:lumMod val="75000"/>
              </a:schemeClr>
            </a:solidFill>
          </a:endParaRPr>
        </a:p>
      </dgm:t>
    </dgm:pt>
    <dgm:pt modelId="{EF9EC99A-BA1A-3E4D-BFB4-FF3B15D5ACD1}" type="parTrans" cxnId="{FAAFAC21-FA6C-CD47-AB4B-5360D162B9D7}">
      <dgm:prSet/>
      <dgm:spPr/>
      <dgm:t>
        <a:bodyPr/>
        <a:lstStyle/>
        <a:p>
          <a:endParaRPr lang="es-CL" noProof="0"/>
        </a:p>
      </dgm:t>
    </dgm:pt>
    <dgm:pt modelId="{CB89823B-6F0D-EE4B-B403-299EE617611A}" type="sibTrans" cxnId="{FAAFAC21-FA6C-CD47-AB4B-5360D162B9D7}">
      <dgm:prSet/>
      <dgm:spPr/>
      <dgm:t>
        <a:bodyPr/>
        <a:lstStyle/>
        <a:p>
          <a:endParaRPr lang="es-CL" noProof="0"/>
        </a:p>
      </dgm:t>
    </dgm:pt>
    <dgm:pt modelId="{D295F780-5C29-EC46-AFCC-716B78904E78}">
      <dgm:prSet phldrT="[Texte]"/>
      <dgm:spPr/>
      <dgm:t>
        <a:bodyPr/>
        <a:lstStyle/>
        <a:p>
          <a:r>
            <a:rPr lang="es-CL" noProof="0" dirty="0" smtClean="0">
              <a:solidFill>
                <a:srgbClr val="FF0000"/>
              </a:solidFill>
            </a:rPr>
            <a:t>El principio de justicia implica protección especial para las personas vulnerables</a:t>
          </a:r>
          <a:endParaRPr lang="es-CL" noProof="0" dirty="0">
            <a:solidFill>
              <a:srgbClr val="FF0000"/>
            </a:solidFill>
          </a:endParaRPr>
        </a:p>
      </dgm:t>
    </dgm:pt>
    <dgm:pt modelId="{E2D01098-6F0C-E04F-860F-A39FF17D5E16}" type="parTrans" cxnId="{D6D70B93-B495-5C4E-8293-F38C57DB995A}">
      <dgm:prSet/>
      <dgm:spPr/>
      <dgm:t>
        <a:bodyPr/>
        <a:lstStyle/>
        <a:p>
          <a:endParaRPr lang="es-CL" noProof="0"/>
        </a:p>
      </dgm:t>
    </dgm:pt>
    <dgm:pt modelId="{CB4396A5-1798-934E-907E-ED766F123EAB}" type="sibTrans" cxnId="{D6D70B93-B495-5C4E-8293-F38C57DB995A}">
      <dgm:prSet/>
      <dgm:spPr/>
      <dgm:t>
        <a:bodyPr/>
        <a:lstStyle/>
        <a:p>
          <a:endParaRPr lang="es-CL" noProof="0"/>
        </a:p>
      </dgm:t>
    </dgm:pt>
    <dgm:pt modelId="{85E1E549-35BE-374E-A839-2D8CACE70264}" type="pres">
      <dgm:prSet presAssocID="{7B64A463-15F4-CF41-99B8-4BCC1803C1D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C4E5806-EDA3-9649-96CB-91BE739DFD3D}" type="pres">
      <dgm:prSet presAssocID="{5B45ECA3-A339-D44F-A54B-7166F66AF81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53AA9F-5B47-5749-A700-C61265AA8F7B}" type="pres">
      <dgm:prSet presAssocID="{AE56CCC5-8C86-B449-91F7-54B41C9587C5}" presName="sibTrans" presStyleCnt="0"/>
      <dgm:spPr/>
    </dgm:pt>
    <dgm:pt modelId="{A76A7E85-C76C-134A-90E3-F9EBDEB7944E}" type="pres">
      <dgm:prSet presAssocID="{B89F5C15-2E77-8A4C-986D-A75A5D0955D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C7179F2-EEC3-8041-850B-0EB3B48F3DD6}" type="pres">
      <dgm:prSet presAssocID="{CB89823B-6F0D-EE4B-B403-299EE617611A}" presName="sibTrans" presStyleCnt="0"/>
      <dgm:spPr/>
    </dgm:pt>
    <dgm:pt modelId="{1C1BF5CF-724F-A04A-AFE2-E91EB8B64047}" type="pres">
      <dgm:prSet presAssocID="{D295F780-5C29-EC46-AFCC-716B78904E7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6D70B93-B495-5C4E-8293-F38C57DB995A}" srcId="{7B64A463-15F4-CF41-99B8-4BCC1803C1D5}" destId="{D295F780-5C29-EC46-AFCC-716B78904E78}" srcOrd="2" destOrd="0" parTransId="{E2D01098-6F0C-E04F-860F-A39FF17D5E16}" sibTransId="{CB4396A5-1798-934E-907E-ED766F123EAB}"/>
    <dgm:cxn modelId="{6F95CDFC-74CC-4E61-BAAE-2838CFB18B6C}" type="presOf" srcId="{B89F5C15-2E77-8A4C-986D-A75A5D0955D1}" destId="{A76A7E85-C76C-134A-90E3-F9EBDEB7944E}" srcOrd="0" destOrd="0" presId="urn:microsoft.com/office/officeart/2005/8/layout/hList6"/>
    <dgm:cxn modelId="{4B831E1D-2844-0048-9B2E-D039C721D21E}" srcId="{7B64A463-15F4-CF41-99B8-4BCC1803C1D5}" destId="{5B45ECA3-A339-D44F-A54B-7166F66AF814}" srcOrd="0" destOrd="0" parTransId="{DD016DC4-5B5A-1144-A40F-97E99BA9456E}" sibTransId="{AE56CCC5-8C86-B449-91F7-54B41C9587C5}"/>
    <dgm:cxn modelId="{EEC8401C-B0E6-4A71-834F-9FBBB2446F75}" type="presOf" srcId="{D295F780-5C29-EC46-AFCC-716B78904E78}" destId="{1C1BF5CF-724F-A04A-AFE2-E91EB8B64047}" srcOrd="0" destOrd="0" presId="urn:microsoft.com/office/officeart/2005/8/layout/hList6"/>
    <dgm:cxn modelId="{E4F746DA-2DF5-4A37-89AF-7EB387FD0D56}" type="presOf" srcId="{7B64A463-15F4-CF41-99B8-4BCC1803C1D5}" destId="{85E1E549-35BE-374E-A839-2D8CACE70264}" srcOrd="0" destOrd="0" presId="urn:microsoft.com/office/officeart/2005/8/layout/hList6"/>
    <dgm:cxn modelId="{FAAFAC21-FA6C-CD47-AB4B-5360D162B9D7}" srcId="{7B64A463-15F4-CF41-99B8-4BCC1803C1D5}" destId="{B89F5C15-2E77-8A4C-986D-A75A5D0955D1}" srcOrd="1" destOrd="0" parTransId="{EF9EC99A-BA1A-3E4D-BFB4-FF3B15D5ACD1}" sibTransId="{CB89823B-6F0D-EE4B-B403-299EE617611A}"/>
    <dgm:cxn modelId="{ADD89D63-AFCE-48EE-9DAE-9F25EEBB524E}" type="presOf" srcId="{5B45ECA3-A339-D44F-A54B-7166F66AF814}" destId="{CC4E5806-EDA3-9649-96CB-91BE739DFD3D}" srcOrd="0" destOrd="0" presId="urn:microsoft.com/office/officeart/2005/8/layout/hList6"/>
    <dgm:cxn modelId="{F71D94DB-7CD9-4DB0-8194-421C8DA3C749}" type="presParOf" srcId="{85E1E549-35BE-374E-A839-2D8CACE70264}" destId="{CC4E5806-EDA3-9649-96CB-91BE739DFD3D}" srcOrd="0" destOrd="0" presId="urn:microsoft.com/office/officeart/2005/8/layout/hList6"/>
    <dgm:cxn modelId="{E1612A14-2348-4325-9DEA-7E83F0AB03BA}" type="presParOf" srcId="{85E1E549-35BE-374E-A839-2D8CACE70264}" destId="{3953AA9F-5B47-5749-A700-C61265AA8F7B}" srcOrd="1" destOrd="0" presId="urn:microsoft.com/office/officeart/2005/8/layout/hList6"/>
    <dgm:cxn modelId="{631C2512-DF3A-441E-9640-846B9605EEE9}" type="presParOf" srcId="{85E1E549-35BE-374E-A839-2D8CACE70264}" destId="{A76A7E85-C76C-134A-90E3-F9EBDEB7944E}" srcOrd="2" destOrd="0" presId="urn:microsoft.com/office/officeart/2005/8/layout/hList6"/>
    <dgm:cxn modelId="{4C01825F-28DD-493E-A213-9B4BEEAB2DDE}" type="presParOf" srcId="{85E1E549-35BE-374E-A839-2D8CACE70264}" destId="{5C7179F2-EEC3-8041-850B-0EB3B48F3DD6}" srcOrd="3" destOrd="0" presId="urn:microsoft.com/office/officeart/2005/8/layout/hList6"/>
    <dgm:cxn modelId="{D70ED21A-29B7-41CD-AAE9-28F6C97AE4C7}" type="presParOf" srcId="{85E1E549-35BE-374E-A839-2D8CACE70264}" destId="{1C1BF5CF-724F-A04A-AFE2-E91EB8B64047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52F0C7-D88C-524A-8DB5-CB7BC3CF559B}" type="doc">
      <dgm:prSet loTypeId="urn:microsoft.com/office/officeart/2005/8/layout/pyramid2" loCatId="pyramid" qsTypeId="urn:microsoft.com/office/officeart/2005/8/quickstyle/simple4" qsCatId="simple" csTypeId="urn:microsoft.com/office/officeart/2005/8/colors/colorful3" csCatId="colorful" phldr="1"/>
      <dgm:spPr/>
    </dgm:pt>
    <dgm:pt modelId="{4A593544-0096-C848-92E0-62A7AE4DDBA2}">
      <dgm:prSet phldrT="[Texte]" custT="1"/>
      <dgm:spPr/>
      <dgm:t>
        <a:bodyPr/>
        <a:lstStyle/>
        <a:p>
          <a:r>
            <a:rPr lang="es-CL" sz="2000" noProof="0" dirty="0" smtClean="0">
              <a:solidFill>
                <a:srgbClr val="FF0000"/>
              </a:solidFill>
            </a:rPr>
            <a:t>Valor</a:t>
          </a:r>
          <a:endParaRPr lang="es-CL" sz="2000" noProof="0" dirty="0">
            <a:solidFill>
              <a:srgbClr val="FF0000"/>
            </a:solidFill>
          </a:endParaRPr>
        </a:p>
      </dgm:t>
    </dgm:pt>
    <dgm:pt modelId="{2C5B1C7A-C5EC-0742-8CE0-BAA008441094}" type="parTrans" cxnId="{D2CF6DAF-8D8D-3D45-8E05-3FEAC2442555}">
      <dgm:prSet/>
      <dgm:spPr/>
      <dgm:t>
        <a:bodyPr/>
        <a:lstStyle/>
        <a:p>
          <a:endParaRPr lang="es-CL" noProof="0"/>
        </a:p>
      </dgm:t>
    </dgm:pt>
    <dgm:pt modelId="{A5FA9C01-BA28-D142-BDE8-0AF1DE9ABC51}" type="sibTrans" cxnId="{D2CF6DAF-8D8D-3D45-8E05-3FEAC2442555}">
      <dgm:prSet/>
      <dgm:spPr/>
      <dgm:t>
        <a:bodyPr/>
        <a:lstStyle/>
        <a:p>
          <a:endParaRPr lang="es-CL" noProof="0"/>
        </a:p>
      </dgm:t>
    </dgm:pt>
    <dgm:pt modelId="{E2FFD910-5736-7847-B35A-593489623CD6}">
      <dgm:prSet phldrT="[Texte]" custT="1"/>
      <dgm:spPr/>
      <dgm:t>
        <a:bodyPr/>
        <a:lstStyle/>
        <a:p>
          <a:r>
            <a:rPr lang="es-CL" sz="2000" noProof="0" dirty="0" smtClean="0">
              <a:solidFill>
                <a:srgbClr val="7030A0"/>
              </a:solidFill>
            </a:rPr>
            <a:t>Validez científica</a:t>
          </a:r>
          <a:endParaRPr lang="es-CL" sz="2000" noProof="0" dirty="0">
            <a:solidFill>
              <a:srgbClr val="7030A0"/>
            </a:solidFill>
          </a:endParaRPr>
        </a:p>
      </dgm:t>
    </dgm:pt>
    <dgm:pt modelId="{A1227EED-1749-A74E-8726-8B58AD1F3DC2}" type="parTrans" cxnId="{62911901-4059-5942-AEC1-11FC17B7D17B}">
      <dgm:prSet/>
      <dgm:spPr/>
      <dgm:t>
        <a:bodyPr/>
        <a:lstStyle/>
        <a:p>
          <a:endParaRPr lang="es-CL" noProof="0"/>
        </a:p>
      </dgm:t>
    </dgm:pt>
    <dgm:pt modelId="{02806B26-9753-5E46-8C33-B7BE6EC1AECF}" type="sibTrans" cxnId="{62911901-4059-5942-AEC1-11FC17B7D17B}">
      <dgm:prSet/>
      <dgm:spPr/>
      <dgm:t>
        <a:bodyPr/>
        <a:lstStyle/>
        <a:p>
          <a:endParaRPr lang="es-CL" noProof="0"/>
        </a:p>
      </dgm:t>
    </dgm:pt>
    <dgm:pt modelId="{6D649EC6-3D01-8E41-8D84-D25513B1A63D}">
      <dgm:prSet phldrT="[Texte]" custT="1"/>
      <dgm:spPr/>
      <dgm:t>
        <a:bodyPr/>
        <a:lstStyle/>
        <a:p>
          <a:r>
            <a:rPr lang="es-CL" sz="2000" noProof="0" dirty="0" smtClean="0">
              <a:solidFill>
                <a:srgbClr val="00B0F0"/>
              </a:solidFill>
            </a:rPr>
            <a:t>Selección equitativa de sujetos</a:t>
          </a:r>
        </a:p>
      </dgm:t>
    </dgm:pt>
    <dgm:pt modelId="{8A420EF1-EF79-1C4A-A4E1-B1C60F822E6A}" type="parTrans" cxnId="{3FE56499-9747-7B4A-A60E-ADF2C06FE251}">
      <dgm:prSet/>
      <dgm:spPr/>
      <dgm:t>
        <a:bodyPr/>
        <a:lstStyle/>
        <a:p>
          <a:endParaRPr lang="es-CL" noProof="0"/>
        </a:p>
      </dgm:t>
    </dgm:pt>
    <dgm:pt modelId="{36B4014D-3F25-0343-A33E-0DCFE362566A}" type="sibTrans" cxnId="{3FE56499-9747-7B4A-A60E-ADF2C06FE251}">
      <dgm:prSet/>
      <dgm:spPr/>
      <dgm:t>
        <a:bodyPr/>
        <a:lstStyle/>
        <a:p>
          <a:endParaRPr lang="es-CL" noProof="0"/>
        </a:p>
      </dgm:t>
    </dgm:pt>
    <dgm:pt modelId="{6698826A-DF9D-444D-A22B-0BF9F0C62DD1}">
      <dgm:prSet phldrT="[Texte]" custT="1"/>
      <dgm:spPr/>
      <dgm:t>
        <a:bodyPr/>
        <a:lstStyle/>
        <a:p>
          <a:r>
            <a:rPr lang="es-CL" sz="1800" noProof="0" dirty="0" smtClean="0">
              <a:solidFill>
                <a:srgbClr val="FFC000"/>
              </a:solidFill>
            </a:rPr>
            <a:t>Proporción favorable de riegos/beneficios</a:t>
          </a:r>
        </a:p>
      </dgm:t>
    </dgm:pt>
    <dgm:pt modelId="{0B837AAB-9800-F645-8483-C3FDDE711FCC}" type="parTrans" cxnId="{00874ABF-E0CD-504A-8CFF-0B1A2A47512F}">
      <dgm:prSet/>
      <dgm:spPr/>
      <dgm:t>
        <a:bodyPr/>
        <a:lstStyle/>
        <a:p>
          <a:endParaRPr lang="es-CL" noProof="0"/>
        </a:p>
      </dgm:t>
    </dgm:pt>
    <dgm:pt modelId="{6B1F662D-D2C0-AB4A-AB69-A790790FC664}" type="sibTrans" cxnId="{00874ABF-E0CD-504A-8CFF-0B1A2A47512F}">
      <dgm:prSet/>
      <dgm:spPr/>
      <dgm:t>
        <a:bodyPr/>
        <a:lstStyle/>
        <a:p>
          <a:endParaRPr lang="es-CL" noProof="0"/>
        </a:p>
      </dgm:t>
    </dgm:pt>
    <dgm:pt modelId="{C0DCA428-C784-D74A-B89F-D3A4E551075B}">
      <dgm:prSet phldrT="[Texte]" custT="1"/>
      <dgm:spPr/>
      <dgm:t>
        <a:bodyPr/>
        <a:lstStyle/>
        <a:p>
          <a:r>
            <a:rPr lang="es-CL" sz="2000" noProof="0" dirty="0" smtClean="0">
              <a:solidFill>
                <a:schemeClr val="accent1">
                  <a:lumMod val="75000"/>
                </a:schemeClr>
              </a:solidFill>
            </a:rPr>
            <a:t>Evaluación independiente</a:t>
          </a:r>
        </a:p>
      </dgm:t>
    </dgm:pt>
    <dgm:pt modelId="{7D09F81F-F7EB-2F48-AD29-F4FC9C8C21D4}" type="parTrans" cxnId="{3F473C22-2939-9E47-A46A-070073E5474C}">
      <dgm:prSet/>
      <dgm:spPr/>
      <dgm:t>
        <a:bodyPr/>
        <a:lstStyle/>
        <a:p>
          <a:endParaRPr lang="es-CL" noProof="0"/>
        </a:p>
      </dgm:t>
    </dgm:pt>
    <dgm:pt modelId="{4ED6CF96-2A30-2442-8097-69B7C42EC187}" type="sibTrans" cxnId="{3F473C22-2939-9E47-A46A-070073E5474C}">
      <dgm:prSet/>
      <dgm:spPr/>
      <dgm:t>
        <a:bodyPr/>
        <a:lstStyle/>
        <a:p>
          <a:endParaRPr lang="es-CL" noProof="0"/>
        </a:p>
      </dgm:t>
    </dgm:pt>
    <dgm:pt modelId="{B0E43CE5-9E05-0E42-8286-926CACE40BF4}">
      <dgm:prSet phldrT="[Texte]" custT="1"/>
      <dgm:spPr/>
      <dgm:t>
        <a:bodyPr/>
        <a:lstStyle/>
        <a:p>
          <a:r>
            <a:rPr lang="es-CL" sz="2000" noProof="0" dirty="0" smtClean="0">
              <a:solidFill>
                <a:schemeClr val="bg1">
                  <a:lumMod val="75000"/>
                </a:schemeClr>
              </a:solidFill>
            </a:rPr>
            <a:t>Consentimiento informado</a:t>
          </a:r>
        </a:p>
      </dgm:t>
    </dgm:pt>
    <dgm:pt modelId="{451CE675-A7F1-E243-97E5-CD2791552D89}" type="parTrans" cxnId="{A315DF02-93BC-BA41-975D-E9C231157C51}">
      <dgm:prSet/>
      <dgm:spPr/>
      <dgm:t>
        <a:bodyPr/>
        <a:lstStyle/>
        <a:p>
          <a:endParaRPr lang="es-CL" noProof="0"/>
        </a:p>
      </dgm:t>
    </dgm:pt>
    <dgm:pt modelId="{5EEEB252-6B4D-4845-80C5-E1F2061BEC59}" type="sibTrans" cxnId="{A315DF02-93BC-BA41-975D-E9C231157C51}">
      <dgm:prSet/>
      <dgm:spPr/>
      <dgm:t>
        <a:bodyPr/>
        <a:lstStyle/>
        <a:p>
          <a:endParaRPr lang="es-CL" noProof="0"/>
        </a:p>
      </dgm:t>
    </dgm:pt>
    <dgm:pt modelId="{6467FF95-7C5E-834D-9240-DB85A1777664}">
      <dgm:prSet phldrT="[Texte]" custT="1"/>
      <dgm:spPr/>
      <dgm:t>
        <a:bodyPr/>
        <a:lstStyle/>
        <a:p>
          <a:r>
            <a:rPr lang="es-CL" sz="2000" noProof="0" dirty="0" smtClean="0">
              <a:solidFill>
                <a:schemeClr val="tx2">
                  <a:lumMod val="10000"/>
                </a:schemeClr>
              </a:solidFill>
            </a:rPr>
            <a:t>Respeto de los participantes inscritos</a:t>
          </a:r>
        </a:p>
      </dgm:t>
    </dgm:pt>
    <dgm:pt modelId="{322B91D5-E416-3D4E-BD10-4EAF1CC41AEE}" type="parTrans" cxnId="{56207888-3891-B74D-A20E-4FC99A6D9CA2}">
      <dgm:prSet/>
      <dgm:spPr/>
      <dgm:t>
        <a:bodyPr/>
        <a:lstStyle/>
        <a:p>
          <a:endParaRPr lang="es-CL" noProof="0"/>
        </a:p>
      </dgm:t>
    </dgm:pt>
    <dgm:pt modelId="{F301B892-55E3-FD48-953F-AC38797663C7}" type="sibTrans" cxnId="{56207888-3891-B74D-A20E-4FC99A6D9CA2}">
      <dgm:prSet/>
      <dgm:spPr/>
      <dgm:t>
        <a:bodyPr/>
        <a:lstStyle/>
        <a:p>
          <a:endParaRPr lang="es-CL" noProof="0"/>
        </a:p>
      </dgm:t>
    </dgm:pt>
    <dgm:pt modelId="{58A4B309-A398-A149-A26F-D3713CE8F84D}" type="pres">
      <dgm:prSet presAssocID="{5F52F0C7-D88C-524A-8DB5-CB7BC3CF559B}" presName="compositeShape" presStyleCnt="0">
        <dgm:presLayoutVars>
          <dgm:dir/>
          <dgm:resizeHandles/>
        </dgm:presLayoutVars>
      </dgm:prSet>
      <dgm:spPr/>
    </dgm:pt>
    <dgm:pt modelId="{FD478510-6951-1C42-B9DA-43822655984B}" type="pres">
      <dgm:prSet presAssocID="{5F52F0C7-D88C-524A-8DB5-CB7BC3CF559B}" presName="pyramid" presStyleLbl="node1" presStyleIdx="0" presStyleCnt="1"/>
      <dgm:spPr/>
    </dgm:pt>
    <dgm:pt modelId="{2D317086-5346-6049-B934-024BEA16B661}" type="pres">
      <dgm:prSet presAssocID="{5F52F0C7-D88C-524A-8DB5-CB7BC3CF559B}" presName="theList" presStyleCnt="0"/>
      <dgm:spPr/>
    </dgm:pt>
    <dgm:pt modelId="{4A8B8ECE-C118-CB4B-8629-691920651C74}" type="pres">
      <dgm:prSet presAssocID="{4A593544-0096-C848-92E0-62A7AE4DDBA2}" presName="aNode" presStyleLbl="fgAcc1" presStyleIdx="0" presStyleCnt="7" custScaleX="162410" custScaleY="10583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5D07A75-E2C7-DE42-A374-6485FF4DDFEC}" type="pres">
      <dgm:prSet presAssocID="{4A593544-0096-C848-92E0-62A7AE4DDBA2}" presName="aSpace" presStyleCnt="0"/>
      <dgm:spPr/>
    </dgm:pt>
    <dgm:pt modelId="{8D690675-441F-C54E-8611-608ACBA87B29}" type="pres">
      <dgm:prSet presAssocID="{E2FFD910-5736-7847-B35A-593489623CD6}" presName="aNode" presStyleLbl="fgAcc1" presStyleIdx="1" presStyleCnt="7" custScaleX="164581" custScaleY="8909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DF57DA1-0CCA-B145-95AE-53910DDE6F93}" type="pres">
      <dgm:prSet presAssocID="{E2FFD910-5736-7847-B35A-593489623CD6}" presName="aSpace" presStyleCnt="0"/>
      <dgm:spPr/>
    </dgm:pt>
    <dgm:pt modelId="{F0432EC7-0D0C-6543-9C68-31A7DA06171A}" type="pres">
      <dgm:prSet presAssocID="{6D649EC6-3D01-8E41-8D84-D25513B1A63D}" presName="aNode" presStyleLbl="fgAcc1" presStyleIdx="2" presStyleCnt="7" custScaleX="163495" custScaleY="887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A8E99B9-180A-494A-BBC9-09D24B30BEF1}" type="pres">
      <dgm:prSet presAssocID="{6D649EC6-3D01-8E41-8D84-D25513B1A63D}" presName="aSpace" presStyleCnt="0"/>
      <dgm:spPr/>
    </dgm:pt>
    <dgm:pt modelId="{FD023EF9-42ED-A748-BA6A-0B0FF70553A2}" type="pres">
      <dgm:prSet presAssocID="{6698826A-DF9D-444D-A22B-0BF9F0C62DD1}" presName="aNode" presStyleLbl="fgAcc1" presStyleIdx="3" presStyleCnt="7" custScaleX="164581" custScaleY="9761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BFF700-D3D7-ED4E-A623-FDAEFC20778D}" type="pres">
      <dgm:prSet presAssocID="{6698826A-DF9D-444D-A22B-0BF9F0C62DD1}" presName="aSpace" presStyleCnt="0"/>
      <dgm:spPr/>
    </dgm:pt>
    <dgm:pt modelId="{FA2735DE-7F66-E547-B1E3-6D6B42889C00}" type="pres">
      <dgm:prSet presAssocID="{C0DCA428-C784-D74A-B89F-D3A4E551075B}" presName="aNode" presStyleLbl="fgAcc1" presStyleIdx="4" presStyleCnt="7" custScaleX="165667" custScaleY="9383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C10730-A4EA-6647-9C61-2FC2BA872651}" type="pres">
      <dgm:prSet presAssocID="{C0DCA428-C784-D74A-B89F-D3A4E551075B}" presName="aSpace" presStyleCnt="0"/>
      <dgm:spPr/>
    </dgm:pt>
    <dgm:pt modelId="{782DB1F5-2DC6-BE47-B0A4-6987711AA717}" type="pres">
      <dgm:prSet presAssocID="{B0E43CE5-9E05-0E42-8286-926CACE40BF4}" presName="aNode" presStyleLbl="fgAcc1" presStyleIdx="5" presStyleCnt="7" custScaleX="167838" custScaleY="9486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430A4C9-C8F1-824E-A617-B188679C30C4}" type="pres">
      <dgm:prSet presAssocID="{B0E43CE5-9E05-0E42-8286-926CACE40BF4}" presName="aSpace" presStyleCnt="0"/>
      <dgm:spPr/>
    </dgm:pt>
    <dgm:pt modelId="{812D1D81-D2FC-5A47-92BA-6D7AAE50FAC9}" type="pres">
      <dgm:prSet presAssocID="{6467FF95-7C5E-834D-9240-DB85A1777664}" presName="aNode" presStyleLbl="fgAcc1" presStyleIdx="6" presStyleCnt="7" custScaleX="168672" custScaleY="8654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1220887-F706-3649-BA43-D26509A0888F}" type="pres">
      <dgm:prSet presAssocID="{6467FF95-7C5E-834D-9240-DB85A1777664}" presName="aSpace" presStyleCnt="0"/>
      <dgm:spPr/>
    </dgm:pt>
  </dgm:ptLst>
  <dgm:cxnLst>
    <dgm:cxn modelId="{4EDADC98-987D-49BF-A4A4-7AF00902E281}" type="presOf" srcId="{B0E43CE5-9E05-0E42-8286-926CACE40BF4}" destId="{782DB1F5-2DC6-BE47-B0A4-6987711AA717}" srcOrd="0" destOrd="0" presId="urn:microsoft.com/office/officeart/2005/8/layout/pyramid2"/>
    <dgm:cxn modelId="{62911901-4059-5942-AEC1-11FC17B7D17B}" srcId="{5F52F0C7-D88C-524A-8DB5-CB7BC3CF559B}" destId="{E2FFD910-5736-7847-B35A-593489623CD6}" srcOrd="1" destOrd="0" parTransId="{A1227EED-1749-A74E-8726-8B58AD1F3DC2}" sibTransId="{02806B26-9753-5E46-8C33-B7BE6EC1AECF}"/>
    <dgm:cxn modelId="{2FFA8F8D-25E6-4704-B82D-3C1A3F6A053D}" type="presOf" srcId="{E2FFD910-5736-7847-B35A-593489623CD6}" destId="{8D690675-441F-C54E-8611-608ACBA87B29}" srcOrd="0" destOrd="0" presId="urn:microsoft.com/office/officeart/2005/8/layout/pyramid2"/>
    <dgm:cxn modelId="{80636FD4-6843-4B84-AB9F-2B58F02CEAA3}" type="presOf" srcId="{6698826A-DF9D-444D-A22B-0BF9F0C62DD1}" destId="{FD023EF9-42ED-A748-BA6A-0B0FF70553A2}" srcOrd="0" destOrd="0" presId="urn:microsoft.com/office/officeart/2005/8/layout/pyramid2"/>
    <dgm:cxn modelId="{D2CF6DAF-8D8D-3D45-8E05-3FEAC2442555}" srcId="{5F52F0C7-D88C-524A-8DB5-CB7BC3CF559B}" destId="{4A593544-0096-C848-92E0-62A7AE4DDBA2}" srcOrd="0" destOrd="0" parTransId="{2C5B1C7A-C5EC-0742-8CE0-BAA008441094}" sibTransId="{A5FA9C01-BA28-D142-BDE8-0AF1DE9ABC51}"/>
    <dgm:cxn modelId="{A315DF02-93BC-BA41-975D-E9C231157C51}" srcId="{5F52F0C7-D88C-524A-8DB5-CB7BC3CF559B}" destId="{B0E43CE5-9E05-0E42-8286-926CACE40BF4}" srcOrd="5" destOrd="0" parTransId="{451CE675-A7F1-E243-97E5-CD2791552D89}" sibTransId="{5EEEB252-6B4D-4845-80C5-E1F2061BEC59}"/>
    <dgm:cxn modelId="{C23D2C7C-4C54-44AD-B541-75DECFAF8929}" type="presOf" srcId="{6467FF95-7C5E-834D-9240-DB85A1777664}" destId="{812D1D81-D2FC-5A47-92BA-6D7AAE50FAC9}" srcOrd="0" destOrd="0" presId="urn:microsoft.com/office/officeart/2005/8/layout/pyramid2"/>
    <dgm:cxn modelId="{3FE56499-9747-7B4A-A60E-ADF2C06FE251}" srcId="{5F52F0C7-D88C-524A-8DB5-CB7BC3CF559B}" destId="{6D649EC6-3D01-8E41-8D84-D25513B1A63D}" srcOrd="2" destOrd="0" parTransId="{8A420EF1-EF79-1C4A-A4E1-B1C60F822E6A}" sibTransId="{36B4014D-3F25-0343-A33E-0DCFE362566A}"/>
    <dgm:cxn modelId="{00874ABF-E0CD-504A-8CFF-0B1A2A47512F}" srcId="{5F52F0C7-D88C-524A-8DB5-CB7BC3CF559B}" destId="{6698826A-DF9D-444D-A22B-0BF9F0C62DD1}" srcOrd="3" destOrd="0" parTransId="{0B837AAB-9800-F645-8483-C3FDDE711FCC}" sibTransId="{6B1F662D-D2C0-AB4A-AB69-A790790FC664}"/>
    <dgm:cxn modelId="{56207888-3891-B74D-A20E-4FC99A6D9CA2}" srcId="{5F52F0C7-D88C-524A-8DB5-CB7BC3CF559B}" destId="{6467FF95-7C5E-834D-9240-DB85A1777664}" srcOrd="6" destOrd="0" parTransId="{322B91D5-E416-3D4E-BD10-4EAF1CC41AEE}" sibTransId="{F301B892-55E3-FD48-953F-AC38797663C7}"/>
    <dgm:cxn modelId="{F5698E85-D0E7-4382-BB25-CAC212AD22EF}" type="presOf" srcId="{6D649EC6-3D01-8E41-8D84-D25513B1A63D}" destId="{F0432EC7-0D0C-6543-9C68-31A7DA06171A}" srcOrd="0" destOrd="0" presId="urn:microsoft.com/office/officeart/2005/8/layout/pyramid2"/>
    <dgm:cxn modelId="{7BED523A-0EDF-4B0C-A021-45F4BE66283E}" type="presOf" srcId="{4A593544-0096-C848-92E0-62A7AE4DDBA2}" destId="{4A8B8ECE-C118-CB4B-8629-691920651C74}" srcOrd="0" destOrd="0" presId="urn:microsoft.com/office/officeart/2005/8/layout/pyramid2"/>
    <dgm:cxn modelId="{06B3DB91-53F6-46B5-A619-CEF8F6560243}" type="presOf" srcId="{5F52F0C7-D88C-524A-8DB5-CB7BC3CF559B}" destId="{58A4B309-A398-A149-A26F-D3713CE8F84D}" srcOrd="0" destOrd="0" presId="urn:microsoft.com/office/officeart/2005/8/layout/pyramid2"/>
    <dgm:cxn modelId="{3F473C22-2939-9E47-A46A-070073E5474C}" srcId="{5F52F0C7-D88C-524A-8DB5-CB7BC3CF559B}" destId="{C0DCA428-C784-D74A-B89F-D3A4E551075B}" srcOrd="4" destOrd="0" parTransId="{7D09F81F-F7EB-2F48-AD29-F4FC9C8C21D4}" sibTransId="{4ED6CF96-2A30-2442-8097-69B7C42EC187}"/>
    <dgm:cxn modelId="{057EF10F-294D-44EA-BC86-07AE938531ED}" type="presOf" srcId="{C0DCA428-C784-D74A-B89F-D3A4E551075B}" destId="{FA2735DE-7F66-E547-B1E3-6D6B42889C00}" srcOrd="0" destOrd="0" presId="urn:microsoft.com/office/officeart/2005/8/layout/pyramid2"/>
    <dgm:cxn modelId="{DB315F01-6D67-4ECA-8306-F972AABC790D}" type="presParOf" srcId="{58A4B309-A398-A149-A26F-D3713CE8F84D}" destId="{FD478510-6951-1C42-B9DA-43822655984B}" srcOrd="0" destOrd="0" presId="urn:microsoft.com/office/officeart/2005/8/layout/pyramid2"/>
    <dgm:cxn modelId="{A8D3A8F0-6E7C-43D2-8EFB-B2DF6286FE4B}" type="presParOf" srcId="{58A4B309-A398-A149-A26F-D3713CE8F84D}" destId="{2D317086-5346-6049-B934-024BEA16B661}" srcOrd="1" destOrd="0" presId="urn:microsoft.com/office/officeart/2005/8/layout/pyramid2"/>
    <dgm:cxn modelId="{77938D95-0E12-4175-A77B-9DDBD398157C}" type="presParOf" srcId="{2D317086-5346-6049-B934-024BEA16B661}" destId="{4A8B8ECE-C118-CB4B-8629-691920651C74}" srcOrd="0" destOrd="0" presId="urn:microsoft.com/office/officeart/2005/8/layout/pyramid2"/>
    <dgm:cxn modelId="{B31DDBA4-8E69-4647-B342-3A74A34C29CD}" type="presParOf" srcId="{2D317086-5346-6049-B934-024BEA16B661}" destId="{85D07A75-E2C7-DE42-A374-6485FF4DDFEC}" srcOrd="1" destOrd="0" presId="urn:microsoft.com/office/officeart/2005/8/layout/pyramid2"/>
    <dgm:cxn modelId="{5F4771EC-CF38-487E-9D9A-57A98EC4A434}" type="presParOf" srcId="{2D317086-5346-6049-B934-024BEA16B661}" destId="{8D690675-441F-C54E-8611-608ACBA87B29}" srcOrd="2" destOrd="0" presId="urn:microsoft.com/office/officeart/2005/8/layout/pyramid2"/>
    <dgm:cxn modelId="{BB3BB0A7-124A-4736-AE28-A60F3B3EF288}" type="presParOf" srcId="{2D317086-5346-6049-B934-024BEA16B661}" destId="{4DF57DA1-0CCA-B145-95AE-53910DDE6F93}" srcOrd="3" destOrd="0" presId="urn:microsoft.com/office/officeart/2005/8/layout/pyramid2"/>
    <dgm:cxn modelId="{99D90A1C-85D3-467C-97CE-2A094DA83ABC}" type="presParOf" srcId="{2D317086-5346-6049-B934-024BEA16B661}" destId="{F0432EC7-0D0C-6543-9C68-31A7DA06171A}" srcOrd="4" destOrd="0" presId="urn:microsoft.com/office/officeart/2005/8/layout/pyramid2"/>
    <dgm:cxn modelId="{838232CD-C48A-4507-B96C-1B21CA7DF71C}" type="presParOf" srcId="{2D317086-5346-6049-B934-024BEA16B661}" destId="{8A8E99B9-180A-494A-BBC9-09D24B30BEF1}" srcOrd="5" destOrd="0" presId="urn:microsoft.com/office/officeart/2005/8/layout/pyramid2"/>
    <dgm:cxn modelId="{EC1E2734-448A-4FCD-976C-458E239835E4}" type="presParOf" srcId="{2D317086-5346-6049-B934-024BEA16B661}" destId="{FD023EF9-42ED-A748-BA6A-0B0FF70553A2}" srcOrd="6" destOrd="0" presId="urn:microsoft.com/office/officeart/2005/8/layout/pyramid2"/>
    <dgm:cxn modelId="{EF7AC4D9-E706-4227-9BEE-26CF70A1E22A}" type="presParOf" srcId="{2D317086-5346-6049-B934-024BEA16B661}" destId="{36BFF700-D3D7-ED4E-A623-FDAEFC20778D}" srcOrd="7" destOrd="0" presId="urn:microsoft.com/office/officeart/2005/8/layout/pyramid2"/>
    <dgm:cxn modelId="{069EA351-BB9E-4ABF-9147-86D92BA788F3}" type="presParOf" srcId="{2D317086-5346-6049-B934-024BEA16B661}" destId="{FA2735DE-7F66-E547-B1E3-6D6B42889C00}" srcOrd="8" destOrd="0" presId="urn:microsoft.com/office/officeart/2005/8/layout/pyramid2"/>
    <dgm:cxn modelId="{BEC39A3F-CCA9-4DC7-A836-36BA1EF61138}" type="presParOf" srcId="{2D317086-5346-6049-B934-024BEA16B661}" destId="{20C10730-A4EA-6647-9C61-2FC2BA872651}" srcOrd="9" destOrd="0" presId="urn:microsoft.com/office/officeart/2005/8/layout/pyramid2"/>
    <dgm:cxn modelId="{888919B5-2B2F-4854-AA29-ED4648C031CB}" type="presParOf" srcId="{2D317086-5346-6049-B934-024BEA16B661}" destId="{782DB1F5-2DC6-BE47-B0A4-6987711AA717}" srcOrd="10" destOrd="0" presId="urn:microsoft.com/office/officeart/2005/8/layout/pyramid2"/>
    <dgm:cxn modelId="{70EE6088-6194-4550-8CEF-D82C964C0474}" type="presParOf" srcId="{2D317086-5346-6049-B934-024BEA16B661}" destId="{B430A4C9-C8F1-824E-A617-B188679C30C4}" srcOrd="11" destOrd="0" presId="urn:microsoft.com/office/officeart/2005/8/layout/pyramid2"/>
    <dgm:cxn modelId="{1312C27E-4A4F-4640-8B79-96FE1BF6C0C0}" type="presParOf" srcId="{2D317086-5346-6049-B934-024BEA16B661}" destId="{812D1D81-D2FC-5A47-92BA-6D7AAE50FAC9}" srcOrd="12" destOrd="0" presId="urn:microsoft.com/office/officeart/2005/8/layout/pyramid2"/>
    <dgm:cxn modelId="{F3160F76-BC01-488C-9D14-0588AA9CDD47}" type="presParOf" srcId="{2D317086-5346-6049-B934-024BEA16B661}" destId="{B1220887-F706-3649-BA43-D26509A0888F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9AF3D4-72BC-6149-9B1E-BD1677DA636B}">
      <dsp:nvSpPr>
        <dsp:cNvPr id="0" name=""/>
        <dsp:cNvSpPr/>
      </dsp:nvSpPr>
      <dsp:spPr>
        <a:xfrm>
          <a:off x="0" y="2721532"/>
          <a:ext cx="8229600" cy="22505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kern="1200" noProof="0" smtClean="0"/>
            <a:t>Las personas a menudo usan la beneficencia como un sinónimo de respeto por las personas o la justicia. </a:t>
          </a:r>
          <a:endParaRPr lang="es-ES_tradnl" sz="2000" kern="1200" noProof="0"/>
        </a:p>
      </dsp:txBody>
      <dsp:txXfrm>
        <a:off x="0" y="2721532"/>
        <a:ext cx="8229600" cy="1215310"/>
      </dsp:txXfrm>
    </dsp:sp>
    <dsp:sp modelId="{5047F1FA-0DFE-9749-B979-E33D0F9FC3FF}">
      <dsp:nvSpPr>
        <dsp:cNvPr id="0" name=""/>
        <dsp:cNvSpPr/>
      </dsp:nvSpPr>
      <dsp:spPr>
        <a:xfrm>
          <a:off x="0" y="3891831"/>
          <a:ext cx="8229600" cy="103526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kern="1200" noProof="0" dirty="0" smtClean="0">
              <a:solidFill>
                <a:schemeClr val="tx2">
                  <a:lumMod val="10000"/>
                </a:schemeClr>
              </a:solidFill>
            </a:rPr>
            <a:t>Sin embargo, sólo este principio incluye los actos de cuidado y amabilidad que van más allá de la estricta obligación.</a:t>
          </a:r>
          <a:endParaRPr lang="es-ES_tradnl" sz="2400" kern="1200" noProof="0" dirty="0">
            <a:solidFill>
              <a:schemeClr val="tx2">
                <a:lumMod val="10000"/>
              </a:schemeClr>
            </a:solidFill>
          </a:endParaRPr>
        </a:p>
      </dsp:txBody>
      <dsp:txXfrm>
        <a:off x="0" y="3891831"/>
        <a:ext cx="8229600" cy="1035264"/>
      </dsp:txXfrm>
    </dsp:sp>
    <dsp:sp modelId="{1A4E45A7-BFC8-974B-8954-231624092EC3}">
      <dsp:nvSpPr>
        <dsp:cNvPr id="0" name=""/>
        <dsp:cNvSpPr/>
      </dsp:nvSpPr>
      <dsp:spPr>
        <a:xfrm rot="10800000">
          <a:off x="0" y="1555332"/>
          <a:ext cx="8229600" cy="1199958"/>
        </a:xfrm>
        <a:prstGeom prst="upArrowCallou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kern="1200" noProof="0" smtClean="0"/>
            <a:t>La norma mínima de este principio es no hacer ningún daño.</a:t>
          </a:r>
          <a:endParaRPr lang="es-ES_tradnl" sz="2000" kern="1200" noProof="0"/>
        </a:p>
      </dsp:txBody>
      <dsp:txXfrm rot="10800000">
        <a:off x="0" y="1555332"/>
        <a:ext cx="8229600" cy="779697"/>
      </dsp:txXfrm>
    </dsp:sp>
    <dsp:sp modelId="{CE67F13E-CC76-D841-B9AA-F4BB6A30180B}">
      <dsp:nvSpPr>
        <dsp:cNvPr id="0" name=""/>
        <dsp:cNvSpPr/>
      </dsp:nvSpPr>
      <dsp:spPr>
        <a:xfrm rot="10800000">
          <a:off x="0" y="37"/>
          <a:ext cx="8229600" cy="1589052"/>
        </a:xfrm>
        <a:prstGeom prst="upArrowCallou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kern="1200" noProof="0" dirty="0" smtClean="0"/>
            <a:t>Proviene del latín y significa </a:t>
          </a:r>
          <a:r>
            <a:rPr lang="es-ES_tradnl" sz="2000" i="1" kern="1200" noProof="0" dirty="0" smtClean="0"/>
            <a:t>hacer el bien </a:t>
          </a:r>
          <a:r>
            <a:rPr lang="es-ES_tradnl" sz="2000" kern="1200" noProof="0" dirty="0" smtClean="0"/>
            <a:t>a las personas involucradas. </a:t>
          </a:r>
          <a:endParaRPr lang="es-ES_tradnl" sz="2000" kern="1200" noProof="0" dirty="0"/>
        </a:p>
      </dsp:txBody>
      <dsp:txXfrm rot="10800000">
        <a:off x="0" y="37"/>
        <a:ext cx="8229600" cy="10325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4E5806-EDA3-9649-96CB-91BE739DFD3D}">
      <dsp:nvSpPr>
        <dsp:cNvPr id="0" name=""/>
        <dsp:cNvSpPr/>
      </dsp:nvSpPr>
      <dsp:spPr>
        <a:xfrm rot="16200000">
          <a:off x="-887747" y="888751"/>
          <a:ext cx="4389437" cy="2611933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0" tIns="0" rIns="146162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300" kern="1200" noProof="0" dirty="0" smtClean="0">
              <a:solidFill>
                <a:schemeClr val="tx2">
                  <a:lumMod val="10000"/>
                </a:schemeClr>
              </a:solidFill>
            </a:rPr>
            <a:t>La justicia requiere la distribución justa y equitativa de los beneficios y riesgos de la participación en un estudio de investigación.</a:t>
          </a:r>
          <a:endParaRPr lang="es-CL" sz="2300" kern="1200" noProof="0" dirty="0">
            <a:solidFill>
              <a:schemeClr val="tx2">
                <a:lumMod val="10000"/>
              </a:schemeClr>
            </a:solidFill>
          </a:endParaRPr>
        </a:p>
      </dsp:txBody>
      <dsp:txXfrm rot="5400000">
        <a:off x="1005" y="877886"/>
        <a:ext cx="2611933" cy="2633663"/>
      </dsp:txXfrm>
    </dsp:sp>
    <dsp:sp modelId="{A76A7E85-C76C-134A-90E3-F9EBDEB7944E}">
      <dsp:nvSpPr>
        <dsp:cNvPr id="0" name=""/>
        <dsp:cNvSpPr/>
      </dsp:nvSpPr>
      <dsp:spPr>
        <a:xfrm rot="16200000">
          <a:off x="1920081" y="888751"/>
          <a:ext cx="4389437" cy="2611933"/>
        </a:xfrm>
        <a:prstGeom prst="flowChartManualOperation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0" tIns="0" rIns="146162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300" kern="1200" noProof="0" dirty="0" smtClean="0">
              <a:solidFill>
                <a:schemeClr val="accent1">
                  <a:lumMod val="75000"/>
                </a:schemeClr>
              </a:solidFill>
            </a:rPr>
            <a:t>La justicia implica  no exponer a un grupo de personas a los riesgos de la investigación para el beneficio de otro grupo.</a:t>
          </a:r>
          <a:endParaRPr lang="es-CL" sz="2300" kern="1200" noProof="0" dirty="0">
            <a:solidFill>
              <a:schemeClr val="accent1">
                <a:lumMod val="75000"/>
              </a:schemeClr>
            </a:solidFill>
          </a:endParaRPr>
        </a:p>
      </dsp:txBody>
      <dsp:txXfrm rot="5400000">
        <a:off x="2808833" y="877886"/>
        <a:ext cx="2611933" cy="2633663"/>
      </dsp:txXfrm>
    </dsp:sp>
    <dsp:sp modelId="{1C1BF5CF-724F-A04A-AFE2-E91EB8B64047}">
      <dsp:nvSpPr>
        <dsp:cNvPr id="0" name=""/>
        <dsp:cNvSpPr/>
      </dsp:nvSpPr>
      <dsp:spPr>
        <a:xfrm rot="16200000">
          <a:off x="4727910" y="888751"/>
          <a:ext cx="4389437" cy="2611933"/>
        </a:xfrm>
        <a:prstGeom prst="flowChartManualOperation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0" tIns="0" rIns="146162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300" kern="1200" noProof="0" dirty="0" smtClean="0">
              <a:solidFill>
                <a:srgbClr val="FF0000"/>
              </a:solidFill>
            </a:rPr>
            <a:t>El principio de justicia implica protección especial para las personas vulnerables</a:t>
          </a:r>
          <a:endParaRPr lang="es-CL" sz="2300" kern="1200" noProof="0" dirty="0">
            <a:solidFill>
              <a:srgbClr val="FF0000"/>
            </a:solidFill>
          </a:endParaRPr>
        </a:p>
      </dsp:txBody>
      <dsp:txXfrm rot="5400000">
        <a:off x="5616662" y="877886"/>
        <a:ext cx="2611933" cy="26336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478510-6951-1C42-B9DA-43822655984B}">
      <dsp:nvSpPr>
        <dsp:cNvPr id="0" name=""/>
        <dsp:cNvSpPr/>
      </dsp:nvSpPr>
      <dsp:spPr>
        <a:xfrm>
          <a:off x="800875" y="0"/>
          <a:ext cx="4632408" cy="4632408"/>
        </a:xfrm>
        <a:prstGeom prst="triangl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A8B8ECE-C118-CB4B-8629-691920651C74}">
      <dsp:nvSpPr>
        <dsp:cNvPr id="0" name=""/>
        <dsp:cNvSpPr/>
      </dsp:nvSpPr>
      <dsp:spPr>
        <a:xfrm>
          <a:off x="2177476" y="464901"/>
          <a:ext cx="4890270" cy="52663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kern="1200" noProof="0" dirty="0" smtClean="0">
              <a:solidFill>
                <a:srgbClr val="FF0000"/>
              </a:solidFill>
            </a:rPr>
            <a:t>Valor</a:t>
          </a:r>
          <a:endParaRPr lang="es-CL" sz="2000" kern="1200" noProof="0" dirty="0">
            <a:solidFill>
              <a:srgbClr val="FF0000"/>
            </a:solidFill>
          </a:endParaRPr>
        </a:p>
      </dsp:txBody>
      <dsp:txXfrm>
        <a:off x="2203184" y="490609"/>
        <a:ext cx="4838854" cy="475222"/>
      </dsp:txXfrm>
    </dsp:sp>
    <dsp:sp modelId="{8D690675-441F-C54E-8611-608ACBA87B29}">
      <dsp:nvSpPr>
        <dsp:cNvPr id="0" name=""/>
        <dsp:cNvSpPr/>
      </dsp:nvSpPr>
      <dsp:spPr>
        <a:xfrm>
          <a:off x="2144791" y="1053742"/>
          <a:ext cx="4955641" cy="4433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451767"/>
              <a:satOff val="16667"/>
              <a:lumOff val="-245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kern="1200" noProof="0" dirty="0" smtClean="0">
              <a:solidFill>
                <a:srgbClr val="7030A0"/>
              </a:solidFill>
            </a:rPr>
            <a:t>Validez científica</a:t>
          </a:r>
          <a:endParaRPr lang="es-CL" sz="2000" kern="1200" noProof="0" dirty="0">
            <a:solidFill>
              <a:srgbClr val="7030A0"/>
            </a:solidFill>
          </a:endParaRPr>
        </a:p>
      </dsp:txBody>
      <dsp:txXfrm>
        <a:off x="2166434" y="1075385"/>
        <a:ext cx="4912355" cy="400080"/>
      </dsp:txXfrm>
    </dsp:sp>
    <dsp:sp modelId="{F0432EC7-0D0C-6543-9C68-31A7DA06171A}">
      <dsp:nvSpPr>
        <dsp:cNvPr id="0" name=""/>
        <dsp:cNvSpPr/>
      </dsp:nvSpPr>
      <dsp:spPr>
        <a:xfrm>
          <a:off x="2161141" y="1559311"/>
          <a:ext cx="4922941" cy="44177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903533"/>
              <a:satOff val="33333"/>
              <a:lumOff val="-490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kern="1200" noProof="0" dirty="0" smtClean="0">
              <a:solidFill>
                <a:srgbClr val="00B0F0"/>
              </a:solidFill>
            </a:rPr>
            <a:t>Selección equitativa de sujetos</a:t>
          </a:r>
        </a:p>
      </dsp:txBody>
      <dsp:txXfrm>
        <a:off x="2182707" y="1580877"/>
        <a:ext cx="4879809" cy="398646"/>
      </dsp:txXfrm>
    </dsp:sp>
    <dsp:sp modelId="{FD023EF9-42ED-A748-BA6A-0B0FF70553A2}">
      <dsp:nvSpPr>
        <dsp:cNvPr id="0" name=""/>
        <dsp:cNvSpPr/>
      </dsp:nvSpPr>
      <dsp:spPr>
        <a:xfrm>
          <a:off x="2144791" y="2063292"/>
          <a:ext cx="4955641" cy="4857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kern="1200" noProof="0" dirty="0" smtClean="0">
              <a:solidFill>
                <a:srgbClr val="FFC000"/>
              </a:solidFill>
            </a:rPr>
            <a:t>Proporción favorable de riegos/beneficios</a:t>
          </a:r>
        </a:p>
      </dsp:txBody>
      <dsp:txXfrm>
        <a:off x="2168503" y="2087004"/>
        <a:ext cx="4908217" cy="438319"/>
      </dsp:txXfrm>
    </dsp:sp>
    <dsp:sp modelId="{FA2735DE-7F66-E547-B1E3-6D6B42889C00}">
      <dsp:nvSpPr>
        <dsp:cNvPr id="0" name=""/>
        <dsp:cNvSpPr/>
      </dsp:nvSpPr>
      <dsp:spPr>
        <a:xfrm>
          <a:off x="2128441" y="2611239"/>
          <a:ext cx="4988341" cy="46692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1807066"/>
              <a:satOff val="66667"/>
              <a:lumOff val="-980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kern="1200" noProof="0" dirty="0" smtClean="0">
              <a:solidFill>
                <a:schemeClr val="accent1">
                  <a:lumMod val="75000"/>
                </a:schemeClr>
              </a:solidFill>
            </a:rPr>
            <a:t>Evaluación independiente</a:t>
          </a:r>
        </a:p>
      </dsp:txBody>
      <dsp:txXfrm>
        <a:off x="2151235" y="2634033"/>
        <a:ext cx="4942753" cy="421340"/>
      </dsp:txXfrm>
    </dsp:sp>
    <dsp:sp modelId="{782DB1F5-2DC6-BE47-B0A4-6987711AA717}">
      <dsp:nvSpPr>
        <dsp:cNvPr id="0" name=""/>
        <dsp:cNvSpPr/>
      </dsp:nvSpPr>
      <dsp:spPr>
        <a:xfrm>
          <a:off x="2095756" y="3140370"/>
          <a:ext cx="5053711" cy="47205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2258833"/>
              <a:satOff val="83333"/>
              <a:lumOff val="-1225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kern="1200" noProof="0" dirty="0" smtClean="0">
              <a:solidFill>
                <a:schemeClr val="bg1">
                  <a:lumMod val="75000"/>
                </a:schemeClr>
              </a:solidFill>
            </a:rPr>
            <a:t>Consentimiento informado</a:t>
          </a:r>
        </a:p>
      </dsp:txBody>
      <dsp:txXfrm>
        <a:off x="2118800" y="3163414"/>
        <a:ext cx="5007623" cy="425966"/>
      </dsp:txXfrm>
    </dsp:sp>
    <dsp:sp modelId="{812D1D81-D2FC-5A47-92BA-6D7AAE50FAC9}">
      <dsp:nvSpPr>
        <dsp:cNvPr id="0" name=""/>
        <dsp:cNvSpPr/>
      </dsp:nvSpPr>
      <dsp:spPr>
        <a:xfrm>
          <a:off x="2083200" y="3674627"/>
          <a:ext cx="5078823" cy="43067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kern="1200" noProof="0" dirty="0" smtClean="0">
              <a:solidFill>
                <a:schemeClr val="tx2">
                  <a:lumMod val="10000"/>
                </a:schemeClr>
              </a:solidFill>
            </a:rPr>
            <a:t>Respeto de los participantes inscritos</a:t>
          </a:r>
        </a:p>
      </dsp:txBody>
      <dsp:txXfrm>
        <a:off x="2104224" y="3695651"/>
        <a:ext cx="5036775" cy="3886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5D6EFB-CF51-47D8-BB0D-FB735CF78B3C}" type="datetimeFigureOut">
              <a:rPr lang="es-CL" smtClean="0"/>
              <a:t>27-08-2020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03ED29-8B5D-4838-A942-DCEDD6F86741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7275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03ED29-8B5D-4838-A942-DCEDD6F86741}" type="slidenum">
              <a:rPr lang="es-CL" smtClean="0"/>
              <a:t>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17407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516-AC4B-8046-B8CE-0D63615B7F1C}" type="datetimeFigureOut">
              <a:rPr lang="es-CL" smtClean="0"/>
              <a:t>27-08-2020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32198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516-AC4B-8046-B8CE-0D63615B7F1C}" type="datetimeFigureOut">
              <a:rPr lang="es-CL" smtClean="0"/>
              <a:t>27-08-2020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80224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516-AC4B-8046-B8CE-0D63615B7F1C}" type="datetimeFigureOut">
              <a:rPr lang="es-CL" smtClean="0"/>
              <a:t>27-08-2020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43941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516-AC4B-8046-B8CE-0D63615B7F1C}" type="datetimeFigureOut">
              <a:rPr lang="es-CL" smtClean="0"/>
              <a:t>27-08-2020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8144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516-AC4B-8046-B8CE-0D63615B7F1C}" type="datetimeFigureOut">
              <a:rPr lang="es-CL" smtClean="0"/>
              <a:t>27-08-2020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4569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516-AC4B-8046-B8CE-0D63615B7F1C}" type="datetimeFigureOut">
              <a:rPr lang="es-CL" smtClean="0"/>
              <a:t>27-08-2020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71359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516-AC4B-8046-B8CE-0D63615B7F1C}" type="datetimeFigureOut">
              <a:rPr lang="es-CL" smtClean="0"/>
              <a:t>27-08-2020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77689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516-AC4B-8046-B8CE-0D63615B7F1C}" type="datetimeFigureOut">
              <a:rPr lang="es-CL" smtClean="0"/>
              <a:t>27-08-2020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3602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516-AC4B-8046-B8CE-0D63615B7F1C}" type="datetimeFigureOut">
              <a:rPr lang="es-CL" smtClean="0"/>
              <a:t>27-08-2020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39954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516-AC4B-8046-B8CE-0D63615B7F1C}" type="datetimeFigureOut">
              <a:rPr lang="es-CL" smtClean="0"/>
              <a:t>27-08-2020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87249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516-AC4B-8046-B8CE-0D63615B7F1C}" type="datetimeFigureOut">
              <a:rPr lang="es-CL" smtClean="0"/>
              <a:t>27-08-2020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9925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17516-AC4B-8046-B8CE-0D63615B7F1C}" type="datetimeFigureOut">
              <a:rPr lang="es-CL" smtClean="0"/>
              <a:t>27-08-2020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D17E1-CCB2-224C-9C77-85F91E44527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62423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CuadroTexto"/>
          <p:cNvSpPr txBox="1"/>
          <p:nvPr/>
        </p:nvSpPr>
        <p:spPr>
          <a:xfrm>
            <a:off x="2343806" y="375216"/>
            <a:ext cx="77403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Universidad del Desarrollo </a:t>
            </a:r>
          </a:p>
          <a:p>
            <a:r>
              <a:rPr lang="es-CL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Facultad de Medicina</a:t>
            </a:r>
          </a:p>
          <a:p>
            <a:r>
              <a:rPr lang="es-CL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Instituto Nacional del Cáncer</a:t>
            </a:r>
          </a:p>
          <a:p>
            <a:r>
              <a:rPr lang="es-CL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Diplomado de Oncología General</a:t>
            </a:r>
          </a:p>
          <a:p>
            <a:r>
              <a:rPr lang="es-CL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Curso 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“Metodología de Investigación”</a:t>
            </a:r>
            <a:endParaRPr lang="es-CL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06585" y="5380775"/>
            <a:ext cx="4369158" cy="830997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es-CL" sz="2000" dirty="0" smtClean="0"/>
              <a:t>Clase </a:t>
            </a:r>
            <a:r>
              <a:rPr lang="es-CL" sz="2000" dirty="0" smtClean="0"/>
              <a:t>28/08</a:t>
            </a:r>
            <a:r>
              <a:rPr lang="es-CL" sz="2000" dirty="0" smtClean="0"/>
              <a:t>: </a:t>
            </a:r>
            <a:r>
              <a:rPr lang="es-ES_tradnl" sz="2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chemeClr val="accent1">
                      <a:alpha val="43000"/>
                    </a:schemeClr>
                  </a:outerShdw>
                </a:effectLst>
              </a:rPr>
              <a:t>De la Bioética General a la Bioética de la investigación</a:t>
            </a:r>
            <a:endParaRPr lang="es-CL" sz="2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chemeClr val="accent1">
                    <a:alpha val="43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60436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254034" y="277190"/>
            <a:ext cx="8340727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altLang="es-CL" sz="4400" b="1" dirty="0">
                <a:solidFill>
                  <a:schemeClr val="accent2"/>
                </a:solidFill>
              </a:rPr>
              <a:t>La aproximación </a:t>
            </a:r>
            <a:r>
              <a:rPr lang="es-CL" sz="4400" b="1" dirty="0" smtClean="0">
                <a:solidFill>
                  <a:schemeClr val="accent2"/>
                </a:solidFill>
              </a:rPr>
              <a:t>Ética en Salud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97227" y="1520909"/>
            <a:ext cx="1039754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Las tareas: </a:t>
            </a:r>
            <a:endParaRPr lang="es-CL" sz="2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s-CL" sz="2800" dirty="0">
              <a:solidFill>
                <a:schemeClr val="bg1">
                  <a:lumMod val="50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La protección de la salud, evitando los efectos negativos que diversos elementos del medio pueden tener sobre la salud y el bienestar de las personas.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La protección y promoción de la sanidad ambiental.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La protección y promoción de la seguridad alimentaria.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La protección y promoción de la salud laboral.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La evaluación del impacto en la salud.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La vigilancia y control de los posibles riesgos para la salud derivados de la importación, exportación o tránsito de bienes y del tránsito internacional de viajeros.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La prevención y detección precoz de las enfermedades raras, así como el apoyo a las personas que las presentan y a sus familias.</a:t>
            </a:r>
            <a:endParaRPr lang="es-CL" sz="2000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499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254034" y="277190"/>
            <a:ext cx="8340727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altLang="es-CL" sz="4400" b="1" dirty="0">
                <a:solidFill>
                  <a:schemeClr val="accent2"/>
                </a:solidFill>
              </a:rPr>
              <a:t>La aproximación </a:t>
            </a:r>
            <a:r>
              <a:rPr lang="es-CL" sz="4400" b="1" dirty="0" smtClean="0">
                <a:solidFill>
                  <a:schemeClr val="accent2"/>
                </a:solidFill>
              </a:rPr>
              <a:t>Ética en Salud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39649" y="1855760"/>
            <a:ext cx="10397545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Algunas condiciones necesarias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:</a:t>
            </a:r>
          </a:p>
          <a:p>
            <a:endParaRPr lang="es-CL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Distinguir las diversas perspectivas éticas (ética de los profesionales de la salud pública; ética en la teoría y práctica de la salud pública; ética en abogacía por la salud pública).</a:t>
            </a:r>
          </a:p>
          <a:p>
            <a:pPr lvl="1" algn="just"/>
            <a:endParaRPr lang="es-CL" sz="20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Relacionar los casos según los tipos de intervenciones o servicios y sus principios básicos de actuación.</a:t>
            </a:r>
          </a:p>
          <a:p>
            <a:pPr lvl="1" algn="just"/>
            <a:endParaRPr lang="es-CL" sz="20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Relacionar los casos según quién realiza la intervención (gobierno, otras instituciones públicas, instituciones privadas, organizaciones comunitarias, sociedades científicas, etc.).</a:t>
            </a:r>
            <a:endParaRPr lang="es-CL" sz="2000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054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254034" y="277190"/>
            <a:ext cx="8340727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altLang="es-CL" sz="4400" b="1" dirty="0">
                <a:solidFill>
                  <a:schemeClr val="accent2"/>
                </a:solidFill>
              </a:rPr>
              <a:t>Las </a:t>
            </a:r>
            <a:r>
              <a:rPr lang="es-CL" altLang="es-CL" sz="4400" b="1" dirty="0" smtClean="0">
                <a:solidFill>
                  <a:schemeClr val="accent2"/>
                </a:solidFill>
              </a:rPr>
              <a:t>tensiones en Ética Sanitaria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1667" y="1345093"/>
            <a:ext cx="11758411" cy="5155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Desde el Deber Ser: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La ética de la salud, es pública, abarca la ética profesional, refiere a la confianza que otorga la sociedad a los profesionales para actuar por el bien común. </a:t>
            </a:r>
            <a:endParaRPr lang="es-CL" sz="20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20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Se espera que los actores públicos y privados, aterricen las normas éticas dirigidas principalmente hacia la atención de las personas, teniendo en cuenta a las necesidades de distintas poblaciones. </a:t>
            </a:r>
            <a:endParaRPr lang="es-CL" sz="20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20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La ética en salud se </a:t>
            </a: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refiere </a:t>
            </a: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a la ética aplicada y la posición moral de la salud de la población. </a:t>
            </a:r>
            <a:endParaRPr lang="es-CL" sz="20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Equilibra los intereses del bien común y los individuos</a:t>
            </a: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lvl="1"/>
            <a:endParaRPr lang="es-CL" sz="20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Incluye el principio de justicia social, que es la distribución equitativa de beneficios y cargas. </a:t>
            </a:r>
            <a:endParaRPr lang="es-CL" sz="20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Ética para la salud se refiere a la ética de la defensa, y el valor primordial en el establecimiento de comunidades e individuos saludables. </a:t>
            </a:r>
            <a:endParaRPr lang="es-CL" sz="20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Es una guía para servir a los intereses de la población, particularmente a los débiles y vulnerables.</a:t>
            </a:r>
            <a:endParaRPr lang="es-CL" sz="2000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14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254034" y="277190"/>
            <a:ext cx="8340727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altLang="es-CL" sz="4400" b="1" dirty="0">
                <a:solidFill>
                  <a:schemeClr val="accent2"/>
                </a:solidFill>
              </a:rPr>
              <a:t>Las </a:t>
            </a:r>
            <a:r>
              <a:rPr lang="es-CL" altLang="es-CL" sz="4400" b="1" dirty="0" smtClean="0">
                <a:solidFill>
                  <a:schemeClr val="accent2"/>
                </a:solidFill>
              </a:rPr>
              <a:t>tensiones para toda Ética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38124" y="1659821"/>
            <a:ext cx="9268005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Desde los Principios, Criterios y Dicotomías</a:t>
            </a:r>
          </a:p>
          <a:p>
            <a:pPr lvl="1"/>
            <a:endParaRPr lang="es-CL" sz="20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La </a:t>
            </a: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libertad individual versus el interés colectivo </a:t>
            </a:r>
            <a:endParaRPr lang="es-CL" sz="20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20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El principio de </a:t>
            </a: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solidaridad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20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pt-BR" sz="2000" i="1" dirty="0">
                <a:solidFill>
                  <a:schemeClr val="accent5">
                    <a:lumMod val="75000"/>
                  </a:schemeClr>
                </a:solidFill>
              </a:rPr>
              <a:t>Ética de la responsabilidad: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Responsabilidad </a:t>
            </a:r>
            <a:r>
              <a:rPr lang="es-CL" sz="2000" i="1" dirty="0" err="1">
                <a:solidFill>
                  <a:schemeClr val="accent5">
                    <a:lumMod val="75000"/>
                  </a:schemeClr>
                </a:solidFill>
              </a:rPr>
              <a:t>óntica</a:t>
            </a: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 versus responsabilidad </a:t>
            </a:r>
            <a:r>
              <a:rPr lang="es-CL" sz="2000" i="1" dirty="0" err="1" smtClean="0">
                <a:solidFill>
                  <a:schemeClr val="accent5">
                    <a:lumMod val="75000"/>
                  </a:schemeClr>
                </a:solidFill>
              </a:rPr>
              <a:t>diacónica</a:t>
            </a:r>
            <a:endParaRPr lang="es-CL" sz="20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1257300" lvl="2" indent="-342900">
              <a:buFont typeface="Courier New" panose="02070309020205020404" pitchFamily="49" charset="0"/>
              <a:buChar char="o"/>
            </a:pPr>
            <a:endParaRPr lang="es-CL" sz="20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La ética de Protección versus Criterio de Utilidad </a:t>
            </a: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Social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20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El Criterio de contribución económica /Criterio al azar/Justicia Universal</a:t>
            </a:r>
          </a:p>
        </p:txBody>
      </p:sp>
    </p:spTree>
    <p:extLst>
      <p:ext uri="{BB962C8B-B14F-4D97-AF65-F5344CB8AC3E}">
        <p14:creationId xmlns:p14="http://schemas.microsoft.com/office/powerpoint/2010/main" val="2964120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254034" y="277190"/>
            <a:ext cx="9152095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altLang="es-CL" sz="4400" b="1" dirty="0">
                <a:solidFill>
                  <a:schemeClr val="accent2"/>
                </a:solidFill>
              </a:rPr>
              <a:t>Las </a:t>
            </a:r>
            <a:r>
              <a:rPr lang="es-CL" altLang="es-CL" sz="4400" b="1" dirty="0" smtClean="0">
                <a:solidFill>
                  <a:schemeClr val="accent2"/>
                </a:solidFill>
              </a:rPr>
              <a:t>tensiones </a:t>
            </a:r>
            <a:r>
              <a:rPr lang="es-CL" sz="4400" b="1" dirty="0">
                <a:solidFill>
                  <a:schemeClr val="accent2"/>
                </a:solidFill>
              </a:rPr>
              <a:t>en Ética de la Investigación</a:t>
            </a:r>
          </a:p>
        </p:txBody>
      </p:sp>
      <p:sp>
        <p:nvSpPr>
          <p:cNvPr id="2" name="Rectangle 1"/>
          <p:cNvSpPr/>
          <p:nvPr/>
        </p:nvSpPr>
        <p:spPr>
          <a:xfrm>
            <a:off x="1254034" y="1239306"/>
            <a:ext cx="926800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El Valor del Saber versus el Costo del </a:t>
            </a: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Saber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s-CL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La Utilidad Social y los beneficios directos e indirectos de la </a:t>
            </a: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Investigación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s-CL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La ciencia como Industria y Actividad </a:t>
            </a: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Social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s-CL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Supervisión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s-CL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Accesibilidad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s-CL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Calidad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s-CL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Responsabilidad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s-CL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Alianzas y Participación </a:t>
            </a: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social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s-CL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Los científicos y sus </a:t>
            </a: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credos individuales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s-CL" sz="105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El conflicto de interés, redes de poder e influencia, la cooptación cupular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s-CL" sz="105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El doble discurso, oportunismo o utilitarismo</a:t>
            </a:r>
            <a:endParaRPr lang="es-CL" sz="2000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6333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254034" y="277190"/>
            <a:ext cx="9152095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altLang="es-CL" sz="4400" b="1" dirty="0">
                <a:solidFill>
                  <a:schemeClr val="accent2"/>
                </a:solidFill>
              </a:rPr>
              <a:t>Las </a:t>
            </a:r>
            <a:r>
              <a:rPr lang="es-CL" altLang="es-CL" sz="4400" b="1" dirty="0" smtClean="0">
                <a:solidFill>
                  <a:schemeClr val="accent2"/>
                </a:solidFill>
              </a:rPr>
              <a:t>tensiones </a:t>
            </a:r>
            <a:r>
              <a:rPr lang="es-CL" altLang="es-CL" sz="4400" b="1" dirty="0">
                <a:solidFill>
                  <a:schemeClr val="accent2"/>
                </a:solidFill>
              </a:rPr>
              <a:t>Éticas Globales en Salud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54034" y="1239306"/>
            <a:ext cx="926800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dirty="0">
                <a:solidFill>
                  <a:schemeClr val="accent5">
                    <a:lumMod val="75000"/>
                  </a:schemeClr>
                </a:solidFill>
              </a:rPr>
              <a:t>Criterio de necesidad </a:t>
            </a:r>
            <a:r>
              <a:rPr lang="es-CL" sz="2000" dirty="0" err="1" smtClean="0">
                <a:solidFill>
                  <a:schemeClr val="accent5">
                    <a:lumMod val="75000"/>
                  </a:schemeClr>
                </a:solidFill>
              </a:rPr>
              <a:t>biopatológica</a:t>
            </a:r>
            <a:endParaRPr lang="es-CL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1050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dirty="0">
                <a:solidFill>
                  <a:schemeClr val="accent5">
                    <a:lumMod val="75000"/>
                  </a:schemeClr>
                </a:solidFill>
              </a:rPr>
              <a:t>Ética en la gestión de los servicios de </a:t>
            </a:r>
            <a:r>
              <a:rPr lang="es-CL" sz="2000" dirty="0" smtClean="0">
                <a:solidFill>
                  <a:schemeClr val="accent5">
                    <a:lumMod val="75000"/>
                  </a:schemeClr>
                </a:solidFill>
              </a:rPr>
              <a:t>salud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1050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dirty="0" smtClean="0">
                <a:solidFill>
                  <a:schemeClr val="accent5">
                    <a:lumMod val="75000"/>
                  </a:schemeClr>
                </a:solidFill>
              </a:rPr>
              <a:t>Protección/Prevención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1050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dirty="0" smtClean="0">
                <a:solidFill>
                  <a:schemeClr val="accent5">
                    <a:lumMod val="75000"/>
                  </a:schemeClr>
                </a:solidFill>
              </a:rPr>
              <a:t>Precaución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1050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dirty="0" smtClean="0">
                <a:solidFill>
                  <a:schemeClr val="accent5">
                    <a:lumMod val="75000"/>
                  </a:schemeClr>
                </a:solidFill>
              </a:rPr>
              <a:t>Eficiencia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1050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dirty="0">
                <a:solidFill>
                  <a:schemeClr val="accent5">
                    <a:lumMod val="75000"/>
                  </a:schemeClr>
                </a:solidFill>
              </a:rPr>
              <a:t>Rentabilidad </a:t>
            </a:r>
            <a:endParaRPr lang="es-CL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1050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dirty="0">
                <a:solidFill>
                  <a:schemeClr val="accent5">
                    <a:lumMod val="75000"/>
                  </a:schemeClr>
                </a:solidFill>
              </a:rPr>
              <a:t>Transparencia </a:t>
            </a:r>
            <a:endParaRPr lang="es-CL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1050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dirty="0">
                <a:solidFill>
                  <a:schemeClr val="accent5">
                    <a:lumMod val="75000"/>
                  </a:schemeClr>
                </a:solidFill>
              </a:rPr>
              <a:t>Resolutividad </a:t>
            </a:r>
            <a:endParaRPr lang="es-CL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1050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dirty="0">
                <a:solidFill>
                  <a:schemeClr val="accent5">
                    <a:lumMod val="75000"/>
                  </a:schemeClr>
                </a:solidFill>
              </a:rPr>
              <a:t>Acceso </a:t>
            </a:r>
            <a:endParaRPr lang="es-CL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1050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dirty="0" smtClean="0">
                <a:solidFill>
                  <a:schemeClr val="accent5">
                    <a:lumMod val="75000"/>
                  </a:schemeClr>
                </a:solidFill>
              </a:rPr>
              <a:t>Oportunidad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1050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dirty="0" smtClean="0">
                <a:solidFill>
                  <a:schemeClr val="accent5">
                    <a:lumMod val="75000"/>
                  </a:schemeClr>
                </a:solidFill>
              </a:rPr>
              <a:t>Respeto</a:t>
            </a:r>
          </a:p>
        </p:txBody>
      </p:sp>
    </p:spTree>
    <p:extLst>
      <p:ext uri="{BB962C8B-B14F-4D97-AF65-F5344CB8AC3E}">
        <p14:creationId xmlns:p14="http://schemas.microsoft.com/office/powerpoint/2010/main" val="6415952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254034" y="277190"/>
            <a:ext cx="9152095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altLang="es-CL" sz="4400" b="1" dirty="0">
                <a:solidFill>
                  <a:schemeClr val="accent2"/>
                </a:solidFill>
              </a:rPr>
              <a:t>Entre el Emilio y Orwell </a:t>
            </a:r>
            <a:r>
              <a:rPr lang="es-CL" altLang="es-CL" sz="4400" b="1" dirty="0" smtClean="0">
                <a:solidFill>
                  <a:schemeClr val="accent2"/>
                </a:solidFill>
              </a:rPr>
              <a:t>1984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6062" y="1406733"/>
            <a:ext cx="11513713" cy="4932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Hablar de Ética de Salud  e Investigación es hablar de las tensiones entre las Ciencias Políticas y la </a:t>
            </a:r>
            <a:r>
              <a:rPr lang="es-CL" sz="2800" dirty="0" smtClean="0">
                <a:solidFill>
                  <a:schemeClr val="bg1">
                    <a:lumMod val="50000"/>
                  </a:schemeClr>
                </a:solidFill>
              </a:rPr>
              <a:t>Economía, 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puestas en juego por algún gobierno u organización </a:t>
            </a:r>
            <a:r>
              <a:rPr lang="es-CL" sz="2800" dirty="0" smtClean="0">
                <a:solidFill>
                  <a:schemeClr val="bg1">
                    <a:lumMod val="50000"/>
                  </a:schemeClr>
                </a:solidFill>
              </a:rPr>
              <a:t>multilateral, respecto de los imperativos ético-sanitarios</a:t>
            </a:r>
            <a:r>
              <a:rPr lang="es-CL" dirty="0" smtClean="0"/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es-CL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Utilitarismo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 err="1" smtClean="0">
                <a:solidFill>
                  <a:schemeClr val="accent5">
                    <a:lumMod val="75000"/>
                  </a:schemeClr>
                </a:solidFill>
              </a:rPr>
              <a:t>Comunalismo</a:t>
            </a:r>
            <a:endParaRPr lang="es-CL" sz="20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 err="1" smtClean="0">
                <a:solidFill>
                  <a:schemeClr val="accent5">
                    <a:lumMod val="75000"/>
                  </a:schemeClr>
                </a:solidFill>
              </a:rPr>
              <a:t>Biopolítica</a:t>
            </a: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s-CL" sz="2000" i="1" dirty="0" err="1">
                <a:solidFill>
                  <a:schemeClr val="accent5">
                    <a:lumMod val="75000"/>
                  </a:schemeClr>
                </a:solidFill>
              </a:rPr>
              <a:t>T</a:t>
            </a:r>
            <a:r>
              <a:rPr lang="es-CL" sz="2000" i="1" dirty="0" err="1" smtClean="0">
                <a:solidFill>
                  <a:schemeClr val="accent5">
                    <a:lumMod val="75000"/>
                  </a:schemeClr>
                </a:solidFill>
              </a:rPr>
              <a:t>anatopolítica</a:t>
            </a: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y Sociedades Psiquiátricas </a:t>
            </a: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Avanzadas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Economía </a:t>
            </a: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política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Desigualdad, Inequidad </a:t>
            </a: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y </a:t>
            </a: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DSS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La salud y sus Negocios </a:t>
            </a: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Relacionados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CL" sz="20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Derechos Sociales, Políticos y Humanos</a:t>
            </a:r>
            <a:endParaRPr lang="es-CL" sz="2000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527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365161" y="391977"/>
            <a:ext cx="9916733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4400" b="1" dirty="0">
                <a:solidFill>
                  <a:schemeClr val="accent2"/>
                </a:solidFill>
              </a:rPr>
              <a:t>Ética de la Investigación con </a:t>
            </a:r>
            <a:endParaRPr lang="es-CL" sz="4400" b="1" dirty="0" smtClean="0">
              <a:solidFill>
                <a:schemeClr val="accent2"/>
              </a:solidFill>
            </a:endParaRPr>
          </a:p>
          <a:p>
            <a:r>
              <a:rPr lang="es-CL" sz="4400" b="1" dirty="0" smtClean="0">
                <a:solidFill>
                  <a:schemeClr val="accent2"/>
                </a:solidFill>
              </a:rPr>
              <a:t>Seres Humanos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6062" y="1509760"/>
            <a:ext cx="1178416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La </a:t>
            </a:r>
            <a:r>
              <a:rPr lang="es-CL" sz="2800" b="1" dirty="0">
                <a:solidFill>
                  <a:schemeClr val="bg1">
                    <a:lumMod val="50000"/>
                  </a:schemeClr>
                </a:solidFill>
              </a:rPr>
              <a:t>historia de horrores 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es compartida con la praxis y el desarrollo de la </a:t>
            </a:r>
            <a:r>
              <a:rPr lang="es-CL" sz="2800" b="1" dirty="0">
                <a:solidFill>
                  <a:schemeClr val="bg1">
                    <a:lumMod val="50000"/>
                  </a:schemeClr>
                </a:solidFill>
              </a:rPr>
              <a:t>experimentación sanitaria en personas y poblaciones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. 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Desde ella, se fueron generando distintas </a:t>
            </a:r>
            <a:r>
              <a:rPr lang="es-CL" sz="2800" b="1" dirty="0">
                <a:solidFill>
                  <a:schemeClr val="bg1">
                    <a:lumMod val="50000"/>
                  </a:schemeClr>
                </a:solidFill>
              </a:rPr>
              <a:t>respuestas normativas siempre e forma post-hoc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, para la Investigación con Seres Humanos</a:t>
            </a:r>
            <a:r>
              <a:rPr lang="es-CL" sz="28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es-CL" sz="2800" dirty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CL" sz="2800" dirty="0" smtClean="0">
                <a:solidFill>
                  <a:schemeClr val="bg1">
                    <a:lumMod val="50000"/>
                  </a:schemeClr>
                </a:solidFill>
              </a:rPr>
              <a:t>Esta 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es una de las principales falencias en el área, tras el problema se buscan soluciones, pero </a:t>
            </a:r>
            <a:r>
              <a:rPr lang="es-CL" sz="2800" b="1" dirty="0">
                <a:solidFill>
                  <a:schemeClr val="bg1">
                    <a:lumMod val="50000"/>
                  </a:schemeClr>
                </a:solidFill>
              </a:rPr>
              <a:t>no se ha actuado proactivamente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. 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Problemas de frontera hoy: p. 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ej</a:t>
            </a:r>
            <a:r>
              <a:rPr lang="es-CL" sz="2800" dirty="0" smtClean="0">
                <a:solidFill>
                  <a:schemeClr val="bg1">
                    <a:lumMod val="50000"/>
                  </a:schemeClr>
                </a:solidFill>
              </a:rPr>
              <a:t>.: IA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, nano y Robótica, </a:t>
            </a:r>
            <a:r>
              <a:rPr lang="es-CL" sz="2800" dirty="0" smtClean="0">
                <a:solidFill>
                  <a:schemeClr val="bg1">
                    <a:lumMod val="50000"/>
                  </a:schemeClr>
                </a:solidFill>
              </a:rPr>
              <a:t>Big-Data-ML y protección de datos, clonación e ingeniería genética, confidencialidad y privacidad, modelamientos como evidencia, </a:t>
            </a:r>
            <a:r>
              <a:rPr lang="es-CL" sz="2800" dirty="0" err="1" smtClean="0">
                <a:solidFill>
                  <a:schemeClr val="bg1">
                    <a:lumMod val="50000"/>
                  </a:schemeClr>
                </a:solidFill>
              </a:rPr>
              <a:t>preprints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s-CL" sz="2800" dirty="0" smtClean="0">
                <a:solidFill>
                  <a:schemeClr val="bg1">
                    <a:lumMod val="50000"/>
                  </a:schemeClr>
                </a:solidFill>
              </a:rPr>
              <a:t>condición de evidencia, retractaciones, correcciones e intereses en la circulación de investigaciones.</a:t>
            </a:r>
            <a:endParaRPr lang="es-CL" sz="2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8841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365161" y="391977"/>
            <a:ext cx="9916733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4400" b="1" dirty="0">
                <a:solidFill>
                  <a:schemeClr val="accent2"/>
                </a:solidFill>
              </a:rPr>
              <a:t>Listado de algunas Declaraciones, </a:t>
            </a:r>
            <a:endParaRPr lang="es-CL" sz="4400" b="1" dirty="0" smtClean="0">
              <a:solidFill>
                <a:schemeClr val="accent2"/>
              </a:solidFill>
            </a:endParaRPr>
          </a:p>
          <a:p>
            <a:r>
              <a:rPr lang="es-CL" sz="4400" b="1" dirty="0" smtClean="0">
                <a:solidFill>
                  <a:schemeClr val="accent2"/>
                </a:solidFill>
              </a:rPr>
              <a:t>Códigos </a:t>
            </a:r>
            <a:r>
              <a:rPr lang="es-CL" sz="4400" b="1" dirty="0">
                <a:solidFill>
                  <a:schemeClr val="accent2"/>
                </a:solidFill>
              </a:rPr>
              <a:t>y </a:t>
            </a:r>
            <a:r>
              <a:rPr lang="es-CL" sz="4400" b="1" dirty="0" smtClean="0">
                <a:solidFill>
                  <a:schemeClr val="accent2"/>
                </a:solidFill>
              </a:rPr>
              <a:t>Guías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6062" y="1406733"/>
            <a:ext cx="1151371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ES_tradnl" sz="2800" dirty="0">
                <a:solidFill>
                  <a:schemeClr val="bg1">
                    <a:lumMod val="50000"/>
                  </a:schemeClr>
                </a:solidFill>
              </a:rPr>
              <a:t>Código de </a:t>
            </a:r>
            <a:r>
              <a:rPr lang="es-ES_tradnl" sz="2800" dirty="0" err="1">
                <a:solidFill>
                  <a:schemeClr val="bg1">
                    <a:lumMod val="50000"/>
                  </a:schemeClr>
                </a:solidFill>
              </a:rPr>
              <a:t>Nüremberg</a:t>
            </a:r>
            <a:r>
              <a:rPr lang="es-ES_tradnl" sz="2800" dirty="0">
                <a:solidFill>
                  <a:schemeClr val="bg1">
                    <a:lumMod val="50000"/>
                  </a:schemeClr>
                </a:solidFill>
              </a:rPr>
              <a:t> (1947</a:t>
            </a:r>
            <a:r>
              <a:rPr lang="es-ES_tradnl" sz="28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algn="just"/>
            <a:endParaRPr lang="es-ES_tradnl" sz="2800" dirty="0">
              <a:solidFill>
                <a:schemeClr val="bg1">
                  <a:lumMod val="50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Investigación en/con sujetos humanos se realice de forma ética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ES_tradnl" sz="2000" i="1" dirty="0">
                <a:solidFill>
                  <a:schemeClr val="accent5">
                    <a:lumMod val="75000"/>
                  </a:schemeClr>
                </a:solidFill>
              </a:rPr>
              <a:t>Participación voluntaria de sujetos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ES_tradnl" sz="2000" i="1" dirty="0">
                <a:solidFill>
                  <a:schemeClr val="accent5">
                    <a:lumMod val="75000"/>
                  </a:schemeClr>
                </a:solidFill>
              </a:rPr>
              <a:t>Aspectos no contemplados: 1) </a:t>
            </a: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Inclusión de personas con limitaciones para dar su consentimiento informado; 2) Evaluación independiente: ¿los científicos deben auto-regularse? Pares</a:t>
            </a: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lvl="1"/>
            <a:endParaRPr lang="es-ES" sz="2000" dirty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ES_tradnl" sz="2800" dirty="0">
                <a:solidFill>
                  <a:schemeClr val="bg1">
                    <a:lumMod val="50000"/>
                  </a:schemeClr>
                </a:solidFill>
              </a:rPr>
              <a:t>Declaración de Helsinki (VI). Asociación Médica Mundial</a:t>
            </a:r>
            <a:r>
              <a:rPr lang="es-ES" sz="2800" dirty="0">
                <a:solidFill>
                  <a:schemeClr val="bg1">
                    <a:lumMod val="50000"/>
                  </a:schemeClr>
                </a:solidFill>
              </a:rPr>
              <a:t>, 1964</a:t>
            </a:r>
          </a:p>
          <a:p>
            <a:pPr lvl="1"/>
            <a:r>
              <a:rPr lang="es-ES" sz="2800" dirty="0">
                <a:solidFill>
                  <a:schemeClr val="bg1">
                    <a:lumMod val="50000"/>
                  </a:schemeClr>
                </a:solidFill>
              </a:rPr>
              <a:t>revisiones (1975, 1983, 1989, 1996 , 2000,2002) </a:t>
            </a:r>
            <a:endParaRPr lang="es-ES" sz="28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endParaRPr lang="es-ES" sz="2800" dirty="0">
              <a:solidFill>
                <a:schemeClr val="bg1">
                  <a:lumMod val="50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Orientada a reforzar la participación voluntaria y a llenar otros vacíos (evaluación independiente)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Conjunto de pautas que los investigadores médicos debieran respetar</a:t>
            </a:r>
            <a:endParaRPr lang="es-CL" sz="2000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0380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365161" y="391977"/>
            <a:ext cx="9916733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4400" b="1" dirty="0">
                <a:solidFill>
                  <a:schemeClr val="accent2"/>
                </a:solidFill>
              </a:rPr>
              <a:t>Listado de algunas Declaraciones, </a:t>
            </a:r>
            <a:endParaRPr lang="es-CL" sz="4400" b="1" dirty="0" smtClean="0">
              <a:solidFill>
                <a:schemeClr val="accent2"/>
              </a:solidFill>
            </a:endParaRPr>
          </a:p>
          <a:p>
            <a:r>
              <a:rPr lang="es-CL" sz="4400" b="1" dirty="0" smtClean="0">
                <a:solidFill>
                  <a:schemeClr val="accent2"/>
                </a:solidFill>
              </a:rPr>
              <a:t>Códigos </a:t>
            </a:r>
            <a:r>
              <a:rPr lang="es-CL" sz="4400" b="1" dirty="0">
                <a:solidFill>
                  <a:schemeClr val="accent2"/>
                </a:solidFill>
              </a:rPr>
              <a:t>y </a:t>
            </a:r>
            <a:r>
              <a:rPr lang="es-CL" sz="4400" b="1" dirty="0" smtClean="0">
                <a:solidFill>
                  <a:schemeClr val="accent2"/>
                </a:solidFill>
              </a:rPr>
              <a:t>Guías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6062" y="1406733"/>
            <a:ext cx="11513713" cy="308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q"/>
              <a:defRPr/>
            </a:pPr>
            <a:r>
              <a:rPr lang="es-ES" sz="2800" dirty="0">
                <a:solidFill>
                  <a:schemeClr val="bg1">
                    <a:lumMod val="50000"/>
                  </a:schemeClr>
                </a:solidFill>
              </a:rPr>
              <a:t>Belmont </a:t>
            </a:r>
            <a:r>
              <a:rPr lang="es-ES" sz="2800" dirty="0" err="1">
                <a:solidFill>
                  <a:schemeClr val="bg1">
                    <a:lumMod val="50000"/>
                  </a:schemeClr>
                </a:solidFill>
              </a:rPr>
              <a:t>Report</a:t>
            </a:r>
            <a:r>
              <a:rPr lang="es-ES" sz="2800" dirty="0">
                <a:solidFill>
                  <a:schemeClr val="bg1">
                    <a:lumMod val="50000"/>
                  </a:schemeClr>
                </a:solidFill>
              </a:rPr>
              <a:t>, en </a:t>
            </a:r>
            <a:r>
              <a:rPr lang="es-ES" sz="2800" dirty="0" smtClean="0">
                <a:solidFill>
                  <a:schemeClr val="bg1">
                    <a:lumMod val="50000"/>
                  </a:schemeClr>
                </a:solidFill>
              </a:rPr>
              <a:t>1978</a:t>
            </a: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Char char="q"/>
              <a:defRPr/>
            </a:pPr>
            <a:endParaRPr lang="es-ES" sz="2800" dirty="0">
              <a:solidFill>
                <a:schemeClr val="bg1">
                  <a:lumMod val="50000"/>
                </a:schemeClr>
              </a:solidFill>
            </a:endParaRPr>
          </a:p>
          <a:p>
            <a:pPr marL="800100" lvl="1" indent="-3429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El Congreso de Estados Unidos crea la </a:t>
            </a:r>
            <a:r>
              <a:rPr lang="es-ES" sz="2000" i="1" dirty="0" err="1">
                <a:solidFill>
                  <a:schemeClr val="accent5">
                    <a:lumMod val="75000"/>
                  </a:schemeClr>
                </a:solidFill>
              </a:rPr>
              <a:t>National</a:t>
            </a: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ES" sz="2000" i="1" dirty="0" err="1">
                <a:solidFill>
                  <a:schemeClr val="accent5">
                    <a:lumMod val="75000"/>
                  </a:schemeClr>
                </a:solidFill>
              </a:rPr>
              <a:t>Commision</a:t>
            </a: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ES" sz="2000" i="1" dirty="0" err="1">
                <a:solidFill>
                  <a:schemeClr val="accent5">
                    <a:lumMod val="75000"/>
                  </a:schemeClr>
                </a:solidFill>
              </a:rPr>
              <a:t>for</a:t>
            </a: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ES" sz="2000" i="1" dirty="0" err="1">
                <a:solidFill>
                  <a:schemeClr val="accent5">
                    <a:lumMod val="75000"/>
                  </a:schemeClr>
                </a:solidFill>
              </a:rPr>
              <a:t>the</a:t>
            </a: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ES" sz="2000" i="1" dirty="0" err="1">
                <a:solidFill>
                  <a:schemeClr val="accent5">
                    <a:lumMod val="75000"/>
                  </a:schemeClr>
                </a:solidFill>
              </a:rPr>
              <a:t>Protection</a:t>
            </a: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 of Human </a:t>
            </a:r>
            <a:r>
              <a:rPr lang="es-ES" sz="2000" i="1" dirty="0" err="1">
                <a:solidFill>
                  <a:schemeClr val="accent5">
                    <a:lumMod val="75000"/>
                  </a:schemeClr>
                </a:solidFill>
              </a:rPr>
              <a:t>Subjects</a:t>
            </a: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 of </a:t>
            </a:r>
            <a:r>
              <a:rPr lang="es-ES" sz="2000" i="1" dirty="0" err="1">
                <a:solidFill>
                  <a:schemeClr val="accent5">
                    <a:lumMod val="75000"/>
                  </a:schemeClr>
                </a:solidFill>
              </a:rPr>
              <a:t>Biomedical</a:t>
            </a: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 and </a:t>
            </a:r>
            <a:r>
              <a:rPr lang="es-ES" sz="2000" i="1" dirty="0" err="1">
                <a:solidFill>
                  <a:schemeClr val="accent5">
                    <a:lumMod val="75000"/>
                  </a:schemeClr>
                </a:solidFill>
              </a:rPr>
              <a:t>Behavioral</a:t>
            </a: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ES" sz="2000" i="1" dirty="0" err="1" smtClean="0">
                <a:solidFill>
                  <a:schemeClr val="accent5">
                    <a:lumMod val="75000"/>
                  </a:schemeClr>
                </a:solidFill>
              </a:rPr>
              <a:t>Research</a:t>
            </a:r>
            <a:endParaRPr lang="es-ES" sz="20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s-ES" sz="20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Se define un </a:t>
            </a:r>
            <a:r>
              <a:rPr lang="es-ES" sz="2000" i="1" dirty="0" err="1">
                <a:solidFill>
                  <a:schemeClr val="accent5">
                    <a:lumMod val="75000"/>
                  </a:schemeClr>
                </a:solidFill>
              </a:rPr>
              <a:t>Ethical</a:t>
            </a: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ES" sz="2000" i="1" dirty="0" err="1">
                <a:solidFill>
                  <a:schemeClr val="accent5">
                    <a:lumMod val="75000"/>
                  </a:schemeClr>
                </a:solidFill>
              </a:rPr>
              <a:t>Advisory</a:t>
            </a: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ES" sz="2000" i="1" dirty="0" err="1">
                <a:solidFill>
                  <a:schemeClr val="accent5">
                    <a:lumMod val="75000"/>
                  </a:schemeClr>
                </a:solidFill>
              </a:rPr>
              <a:t>Board</a:t>
            </a: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, que emana dicho reporte, y opera como institución permanente de monitoreo</a:t>
            </a:r>
            <a:r>
              <a:rPr lang="es-ES" sz="2000" i="1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800100" lvl="1" indent="-3429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s-ES" sz="20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s-ES_tradnl" sz="2000" i="1" dirty="0">
                <a:solidFill>
                  <a:schemeClr val="accent5">
                    <a:lumMod val="75000"/>
                  </a:schemeClr>
                </a:solidFill>
              </a:rPr>
              <a:t>Establece directrices de cómo  realizar investigación en seres humanos respetando la integridad y dignidad humana.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514600" y="4876800"/>
          <a:ext cx="685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/>
                <a:gridCol w="3429000"/>
              </a:tblGrid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CL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Respeto Por las Personas</a:t>
                      </a:r>
                      <a:endParaRPr lang="es-CL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CL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Consentimiento Informado</a:t>
                      </a:r>
                      <a:endParaRPr lang="es-CL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Beneficencia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Evaluación de Riesgo Beneficio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Justicia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Justa selección y Distribución</a:t>
                      </a:r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5257800" y="4948707"/>
            <a:ext cx="457200" cy="914400"/>
            <a:chOff x="5486400" y="4953000"/>
            <a:chExt cx="457200" cy="914400"/>
          </a:xfrm>
        </p:grpSpPr>
        <p:sp>
          <p:nvSpPr>
            <p:cNvPr id="7" name="Right Arrow 6"/>
            <p:cNvSpPr/>
            <p:nvPr/>
          </p:nvSpPr>
          <p:spPr>
            <a:xfrm>
              <a:off x="5486400" y="4953000"/>
              <a:ext cx="4572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8" name="Right Arrow 7"/>
            <p:cNvSpPr/>
            <p:nvPr/>
          </p:nvSpPr>
          <p:spPr>
            <a:xfrm>
              <a:off x="5486400" y="5318760"/>
              <a:ext cx="4572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9" name="Right Arrow 8"/>
            <p:cNvSpPr/>
            <p:nvPr/>
          </p:nvSpPr>
          <p:spPr>
            <a:xfrm>
              <a:off x="5486400" y="5638800"/>
              <a:ext cx="4572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</p:spTree>
    <p:extLst>
      <p:ext uri="{BB962C8B-B14F-4D97-AF65-F5344CB8AC3E}">
        <p14:creationId xmlns:p14="http://schemas.microsoft.com/office/powerpoint/2010/main" val="1839079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4034" y="1809776"/>
            <a:ext cx="9744892" cy="2387600"/>
          </a:xfrm>
        </p:spPr>
        <p:txBody>
          <a:bodyPr anchor="ctr">
            <a:noAutofit/>
          </a:bodyPr>
          <a:lstStyle/>
          <a:p>
            <a:r>
              <a:rPr lang="es-CL" sz="4400" b="1" dirty="0" smtClean="0">
                <a:solidFill>
                  <a:schemeClr val="accent2"/>
                </a:solidFill>
              </a:rPr>
              <a:t>ÉTICA DE/EN/Y LA INVESTIGACIÓN EN SALUD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B5DE6C95-DDC0-EE45-98D5-8BA64523C3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7730" y="4078741"/>
            <a:ext cx="11243255" cy="1655762"/>
          </a:xfrm>
        </p:spPr>
        <p:txBody>
          <a:bodyPr>
            <a:normAutofit/>
          </a:bodyPr>
          <a:lstStyle/>
          <a:p>
            <a:endParaRPr lang="es-CL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s-CL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“</a:t>
            </a:r>
            <a:r>
              <a:rPr lang="es-CL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Después de todo ¿por qué era necesario amar a un ser humano</a:t>
            </a:r>
            <a:r>
              <a:rPr lang="es-CL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?” (</a:t>
            </a:r>
            <a:r>
              <a:rPr lang="es-CL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C. </a:t>
            </a:r>
            <a:r>
              <a:rPr lang="es-CL" b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Bukowski</a:t>
            </a:r>
            <a:r>
              <a:rPr lang="es-CL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1973) </a:t>
            </a:r>
            <a:r>
              <a:rPr lang="es-CL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 entre los derechos, la política pública, las prácticas, y el control social. </a:t>
            </a:r>
            <a:endParaRPr lang="es-CL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8 CuadroTexto"/>
          <p:cNvSpPr txBox="1"/>
          <p:nvPr/>
        </p:nvSpPr>
        <p:spPr>
          <a:xfrm>
            <a:off x="4792980" y="6027106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Psi. Pablo Tapia N.</a:t>
            </a:r>
            <a:endParaRPr lang="es-CL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743503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365161" y="391977"/>
            <a:ext cx="9916733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4400" b="1" dirty="0">
                <a:solidFill>
                  <a:schemeClr val="accent2"/>
                </a:solidFill>
              </a:rPr>
              <a:t>Listado de algunas Declaraciones, </a:t>
            </a:r>
            <a:endParaRPr lang="es-CL" sz="4400" b="1" dirty="0" smtClean="0">
              <a:solidFill>
                <a:schemeClr val="accent2"/>
              </a:solidFill>
            </a:endParaRPr>
          </a:p>
          <a:p>
            <a:r>
              <a:rPr lang="es-CL" sz="4400" b="1" dirty="0" smtClean="0">
                <a:solidFill>
                  <a:schemeClr val="accent2"/>
                </a:solidFill>
              </a:rPr>
              <a:t>Códigos </a:t>
            </a:r>
            <a:r>
              <a:rPr lang="es-CL" sz="4400" b="1" dirty="0">
                <a:solidFill>
                  <a:schemeClr val="accent2"/>
                </a:solidFill>
              </a:rPr>
              <a:t>y </a:t>
            </a:r>
            <a:r>
              <a:rPr lang="es-CL" sz="4400" b="1" dirty="0" smtClean="0">
                <a:solidFill>
                  <a:schemeClr val="accent2"/>
                </a:solidFill>
              </a:rPr>
              <a:t>Guías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" y="1277944"/>
            <a:ext cx="12191999" cy="485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Pautas  Internacionales Propuestas  para  la  Investigación Biomédica  con  Seres  Humanos,  publicadas  por   el   Consejo  de  Organizaciones  Internacionales  de las Ciencias Médicas (CIOMS) en 1982 actualizada </a:t>
            </a:r>
            <a:r>
              <a:rPr lang="es-CL" sz="2000" i="1" dirty="0" smtClean="0">
                <a:solidFill>
                  <a:schemeClr val="accent5">
                    <a:lumMod val="75000"/>
                  </a:schemeClr>
                </a:solidFill>
              </a:rPr>
              <a:t>1991</a:t>
            </a:r>
          </a:p>
          <a:p>
            <a:pPr marL="800100" lvl="1" indent="-3429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s-CL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000" i="1" dirty="0">
                <a:solidFill>
                  <a:schemeClr val="accent5">
                    <a:lumMod val="75000"/>
                  </a:schemeClr>
                </a:solidFill>
              </a:rPr>
              <a:t>Convention on Human Rights and Biomedicine (1997</a:t>
            </a:r>
            <a:r>
              <a:rPr lang="en-US" sz="2000" i="1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  <a:p>
            <a:pPr marL="800100" lvl="1" indent="-3429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000" i="1" dirty="0">
                <a:solidFill>
                  <a:schemeClr val="accent5">
                    <a:lumMod val="75000"/>
                  </a:schemeClr>
                </a:solidFill>
              </a:rPr>
              <a:t>Declaration on Science and the Use of Scientific Knowledge (1999</a:t>
            </a:r>
            <a:r>
              <a:rPr lang="en-US" sz="2000" i="1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  <a:p>
            <a:pPr marL="800100" lvl="1" indent="-3429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000" i="1" dirty="0">
                <a:solidFill>
                  <a:schemeClr val="accent5">
                    <a:lumMod val="75000"/>
                  </a:schemeClr>
                </a:solidFill>
              </a:rPr>
              <a:t>Declaration on the TRIPS Agreement and Public Health (2001), World Trade Organization (WTO</a:t>
            </a:r>
            <a:r>
              <a:rPr lang="en-US" sz="2000" i="1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  <a:p>
            <a:pPr marL="800100" lvl="1" indent="-3429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000" i="1" dirty="0">
                <a:solidFill>
                  <a:schemeClr val="accent5">
                    <a:lumMod val="75000"/>
                  </a:schemeClr>
                </a:solidFill>
              </a:rPr>
              <a:t>International Ethical Guidelines for Biomedical Research Involving Human Subjects (2002), Council for International Organizations of Medical Sciences (CIOMS</a:t>
            </a:r>
            <a:r>
              <a:rPr lang="en-US" sz="2000" i="1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  <a:p>
            <a:pPr marL="800100" lvl="1" indent="-3429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000" i="1" dirty="0">
                <a:solidFill>
                  <a:schemeClr val="accent5">
                    <a:lumMod val="75000"/>
                  </a:schemeClr>
                </a:solidFill>
              </a:rPr>
              <a:t>Bonn Guidelines on Access to Genetic Resources and Fair and Equitable Sharing of the Benefits Arising out of their Utilization (2002), Secretariat of the Convention on Biological </a:t>
            </a:r>
            <a:r>
              <a:rPr lang="en-US" sz="2000" i="1" dirty="0" smtClean="0">
                <a:solidFill>
                  <a:schemeClr val="accent5">
                    <a:lumMod val="75000"/>
                  </a:schemeClr>
                </a:solidFill>
              </a:rPr>
              <a:t>Diversity</a:t>
            </a:r>
          </a:p>
          <a:p>
            <a:pPr marL="800100" lvl="1" indent="-3429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000" i="1" dirty="0">
                <a:solidFill>
                  <a:schemeClr val="accent5">
                    <a:lumMod val="75000"/>
                  </a:schemeClr>
                </a:solidFill>
              </a:rPr>
              <a:t>International Declaration on Human Genetic Data (2003</a:t>
            </a:r>
            <a:r>
              <a:rPr lang="en-US" sz="2000" i="1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  <a:p>
            <a:pPr marL="800100" lvl="1" indent="-3429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000" i="1" dirty="0">
                <a:solidFill>
                  <a:schemeClr val="accent5">
                    <a:lumMod val="75000"/>
                  </a:schemeClr>
                </a:solidFill>
              </a:rPr>
              <a:t>Additional Protocol to the Convention on Human Rights and Biomedicine, concerning Biomedical Research (2005), Council of </a:t>
            </a:r>
            <a:r>
              <a:rPr lang="en-US" sz="2000" i="1" dirty="0" smtClean="0">
                <a:solidFill>
                  <a:schemeClr val="accent5">
                    <a:lumMod val="75000"/>
                  </a:schemeClr>
                </a:solidFill>
              </a:rPr>
              <a:t>Europe</a:t>
            </a:r>
          </a:p>
          <a:p>
            <a:pPr marL="800100" lvl="1" indent="-3429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105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000" i="1" dirty="0">
                <a:solidFill>
                  <a:schemeClr val="accent5">
                    <a:lumMod val="75000"/>
                  </a:schemeClr>
                </a:solidFill>
              </a:rPr>
              <a:t> Declaration on Patient-</a:t>
            </a:r>
            <a:r>
              <a:rPr lang="en-US" sz="2000" i="1" dirty="0" err="1">
                <a:solidFill>
                  <a:schemeClr val="accent5">
                    <a:lumMod val="75000"/>
                  </a:schemeClr>
                </a:solidFill>
              </a:rPr>
              <a:t>Centred</a:t>
            </a:r>
            <a:r>
              <a:rPr lang="en-US" sz="2000" i="1" dirty="0">
                <a:solidFill>
                  <a:schemeClr val="accent5">
                    <a:lumMod val="75000"/>
                  </a:schemeClr>
                </a:solidFill>
              </a:rPr>
              <a:t> Healthcare (2006), International Alliance of Patients’ Organizations (IAPO)</a:t>
            </a:r>
          </a:p>
        </p:txBody>
      </p:sp>
    </p:spTree>
    <p:extLst>
      <p:ext uri="{BB962C8B-B14F-4D97-AF65-F5344CB8AC3E}">
        <p14:creationId xmlns:p14="http://schemas.microsoft.com/office/powerpoint/2010/main" val="42200105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365161" y="391977"/>
            <a:ext cx="9916733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4400" b="1" dirty="0" smtClean="0">
                <a:solidFill>
                  <a:schemeClr val="accent2"/>
                </a:solidFill>
              </a:rPr>
              <a:t>El </a:t>
            </a:r>
            <a:r>
              <a:rPr lang="es-CL" sz="4400" b="1" dirty="0" err="1">
                <a:solidFill>
                  <a:schemeClr val="accent2"/>
                </a:solidFill>
              </a:rPr>
              <a:t>Principialismo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6062" y="1406733"/>
            <a:ext cx="11513713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s-ES" sz="2800" dirty="0">
                <a:solidFill>
                  <a:schemeClr val="bg1">
                    <a:lumMod val="50000"/>
                  </a:schemeClr>
                </a:solidFill>
              </a:rPr>
              <a:t>En 1979, los </a:t>
            </a:r>
            <a:r>
              <a:rPr lang="es-ES" sz="2800" dirty="0" err="1">
                <a:solidFill>
                  <a:schemeClr val="bg1">
                    <a:lumMod val="50000"/>
                  </a:schemeClr>
                </a:solidFill>
              </a:rPr>
              <a:t>bioeticistas</a:t>
            </a:r>
            <a:r>
              <a:rPr lang="es-E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bg1">
                    <a:lumMod val="50000"/>
                  </a:schemeClr>
                </a:solidFill>
              </a:rPr>
              <a:t>Beauchamp</a:t>
            </a:r>
            <a:r>
              <a:rPr lang="es-ES" sz="2800" dirty="0">
                <a:solidFill>
                  <a:schemeClr val="bg1">
                    <a:lumMod val="50000"/>
                  </a:schemeClr>
                </a:solidFill>
              </a:rPr>
              <a:t> y </a:t>
            </a:r>
            <a:r>
              <a:rPr lang="es-ES" sz="2800" dirty="0" err="1">
                <a:solidFill>
                  <a:schemeClr val="bg1">
                    <a:lumMod val="50000"/>
                  </a:schemeClr>
                </a:solidFill>
              </a:rPr>
              <a:t>Childres</a:t>
            </a:r>
            <a:r>
              <a:rPr lang="es-ES" sz="2800" dirty="0">
                <a:solidFill>
                  <a:schemeClr val="bg1">
                    <a:lumMod val="50000"/>
                  </a:schemeClr>
                </a:solidFill>
              </a:rPr>
              <a:t> definieron los cuatro principios de la bioética: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Autonomía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Beneficencia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 No maleficencia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ES" sz="2000" i="1" dirty="0" smtClean="0">
                <a:solidFill>
                  <a:schemeClr val="accent5">
                    <a:lumMod val="75000"/>
                  </a:schemeClr>
                </a:solidFill>
              </a:rPr>
              <a:t>Justicia</a:t>
            </a:r>
            <a:endParaRPr lang="es-ES" sz="20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ES" sz="20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s-ES" sz="2800" dirty="0">
                <a:solidFill>
                  <a:schemeClr val="bg1">
                    <a:lumMod val="50000"/>
                  </a:schemeClr>
                </a:solidFill>
              </a:rPr>
              <a:t>Estos principios balanceando la beneficencia y no maleficencia como relación riesgo/beneficio, se han resumido en 3: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Respeto por la persona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Principio de Beneficencia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ES" sz="2000" i="1" dirty="0">
                <a:solidFill>
                  <a:schemeClr val="accent5">
                    <a:lumMod val="75000"/>
                  </a:schemeClr>
                </a:solidFill>
              </a:rPr>
              <a:t>Principio de Justicia</a:t>
            </a:r>
          </a:p>
        </p:txBody>
      </p:sp>
    </p:spTree>
    <p:extLst>
      <p:ext uri="{BB962C8B-B14F-4D97-AF65-F5344CB8AC3E}">
        <p14:creationId xmlns:p14="http://schemas.microsoft.com/office/powerpoint/2010/main" val="8166273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365161" y="391977"/>
            <a:ext cx="9916733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4400" b="1" dirty="0" smtClean="0">
                <a:solidFill>
                  <a:schemeClr val="accent2"/>
                </a:solidFill>
              </a:rPr>
              <a:t>1.- Respeto </a:t>
            </a:r>
            <a:r>
              <a:rPr lang="es-ES_tradnl" sz="4400" b="1" dirty="0">
                <a:solidFill>
                  <a:schemeClr val="accent2"/>
                </a:solidFill>
              </a:rPr>
              <a:t>de la </a:t>
            </a:r>
            <a:r>
              <a:rPr lang="es-ES_tradnl" sz="4400" b="1" dirty="0" smtClean="0">
                <a:solidFill>
                  <a:schemeClr val="accent2"/>
                </a:solidFill>
              </a:rPr>
              <a:t>persona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sp>
        <p:nvSpPr>
          <p:cNvPr id="4" name="Espace réservé du contenu 4"/>
          <p:cNvSpPr txBox="1">
            <a:spLocks/>
          </p:cNvSpPr>
          <p:nvPr/>
        </p:nvSpPr>
        <p:spPr>
          <a:xfrm>
            <a:off x="334851" y="2295280"/>
            <a:ext cx="6246253" cy="292565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dirty="0" smtClean="0">
                <a:solidFill>
                  <a:schemeClr val="accent5">
                    <a:lumMod val="75000"/>
                  </a:schemeClr>
                </a:solidFill>
              </a:rPr>
              <a:t>Cada persona es única y libre</a:t>
            </a:r>
          </a:p>
          <a:p>
            <a:r>
              <a:rPr lang="es-ES_tradnl" dirty="0" smtClean="0">
                <a:solidFill>
                  <a:schemeClr val="accent5">
                    <a:lumMod val="75000"/>
                  </a:schemeClr>
                </a:solidFill>
              </a:rPr>
              <a:t>Tiene el derecho y la capacidad de elegir</a:t>
            </a:r>
          </a:p>
          <a:p>
            <a:r>
              <a:rPr lang="es-ES_tradnl" dirty="0" smtClean="0">
                <a:solidFill>
                  <a:schemeClr val="accent5">
                    <a:lumMod val="75000"/>
                  </a:schemeClr>
                </a:solidFill>
              </a:rPr>
              <a:t>Tiene valores</a:t>
            </a:r>
          </a:p>
          <a:p>
            <a:r>
              <a:rPr lang="es-ES_tradnl" dirty="0" smtClean="0">
                <a:solidFill>
                  <a:schemeClr val="accent5">
                    <a:lumMod val="75000"/>
                  </a:schemeClr>
                </a:solidFill>
              </a:rPr>
              <a:t>Tiene derecho a ser informado (CI)</a:t>
            </a:r>
          </a:p>
          <a:p>
            <a:r>
              <a:rPr lang="es-ES_tradnl" dirty="0" smtClean="0">
                <a:solidFill>
                  <a:schemeClr val="accent5">
                    <a:lumMod val="75000"/>
                  </a:schemeClr>
                </a:solidFill>
              </a:rPr>
              <a:t>Debe ser protegida así como su comunidad</a:t>
            </a:r>
          </a:p>
          <a:p>
            <a:r>
              <a:rPr lang="es-ES_tradnl" dirty="0" err="1" smtClean="0">
                <a:solidFill>
                  <a:schemeClr val="accent5">
                    <a:lumMod val="75000"/>
                  </a:schemeClr>
                </a:solidFill>
              </a:rPr>
              <a:t>Minizar</a:t>
            </a:r>
            <a:r>
              <a:rPr lang="es-ES_tradnl" dirty="0" smtClean="0">
                <a:solidFill>
                  <a:schemeClr val="accent5">
                    <a:lumMod val="75000"/>
                  </a:schemeClr>
                </a:solidFill>
              </a:rPr>
              <a:t> los riesgos y maximizar los beneficios</a:t>
            </a:r>
            <a:endParaRPr lang="es-ES_tradnl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6" name="Espace réservé du contenu 6" descr="images-5.jpeg"/>
          <p:cNvPicPr>
            <a:picLocks noChangeAspect="1"/>
          </p:cNvPicPr>
          <p:nvPr/>
        </p:nvPicPr>
        <p:blipFill>
          <a:blip r:embed="rId3"/>
          <a:srcRect t="-9144" b="-9144"/>
          <a:stretch>
            <a:fillRect/>
          </a:stretch>
        </p:blipFill>
        <p:spPr>
          <a:xfrm>
            <a:off x="7064330" y="1905000"/>
            <a:ext cx="3375071" cy="37062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745213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365161" y="391977"/>
            <a:ext cx="9916733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4400" b="1" dirty="0" smtClean="0">
                <a:solidFill>
                  <a:schemeClr val="accent2"/>
                </a:solidFill>
              </a:rPr>
              <a:t>2.- </a:t>
            </a:r>
            <a:r>
              <a:rPr lang="es-ES_tradnl" sz="4400" b="1" dirty="0">
                <a:solidFill>
                  <a:schemeClr val="accent2"/>
                </a:solidFill>
              </a:rPr>
              <a:t>Principio de </a:t>
            </a:r>
            <a:r>
              <a:rPr lang="es-ES_tradnl" sz="4400" b="1" dirty="0" smtClean="0">
                <a:solidFill>
                  <a:schemeClr val="accent2"/>
                </a:solidFill>
              </a:rPr>
              <a:t>Beneficencia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graphicFrame>
        <p:nvGraphicFramePr>
          <p:cNvPr id="7" name="Espace réservé du conten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2494935"/>
              </p:ext>
            </p:extLst>
          </p:nvPr>
        </p:nvGraphicFramePr>
        <p:xfrm>
          <a:off x="1762259" y="1297547"/>
          <a:ext cx="8229600" cy="4972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931225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365161" y="391977"/>
            <a:ext cx="9916733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4400" b="1" dirty="0" smtClean="0">
                <a:solidFill>
                  <a:schemeClr val="accent2"/>
                </a:solidFill>
              </a:rPr>
              <a:t>3.- </a:t>
            </a:r>
            <a:r>
              <a:rPr lang="es-ES_tradnl" sz="4400" b="1" dirty="0">
                <a:solidFill>
                  <a:schemeClr val="accent2"/>
                </a:solidFill>
              </a:rPr>
              <a:t>Principio de </a:t>
            </a:r>
            <a:r>
              <a:rPr lang="es-ES_tradnl" sz="4400" b="1" dirty="0" smtClean="0">
                <a:solidFill>
                  <a:schemeClr val="accent2"/>
                </a:solidFill>
              </a:rPr>
              <a:t>Justicia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graphicFrame>
        <p:nvGraphicFramePr>
          <p:cNvPr id="4" name="Espace réservé du conten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6099797"/>
              </p:ext>
            </p:extLst>
          </p:nvPr>
        </p:nvGraphicFramePr>
        <p:xfrm>
          <a:off x="1401652" y="151008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867523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120463" y="391977"/>
            <a:ext cx="10071278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4400" b="1" dirty="0" smtClean="0">
                <a:solidFill>
                  <a:schemeClr val="accent2"/>
                </a:solidFill>
              </a:rPr>
              <a:t>Requisitos </a:t>
            </a:r>
            <a:r>
              <a:rPr lang="es-ES_tradnl" sz="4400" b="1" dirty="0">
                <a:solidFill>
                  <a:schemeClr val="accent2"/>
                </a:solidFill>
              </a:rPr>
              <a:t>Éticos  en </a:t>
            </a:r>
            <a:r>
              <a:rPr lang="es-ES_tradnl" sz="4400" b="1" dirty="0" smtClean="0">
                <a:solidFill>
                  <a:schemeClr val="accent2"/>
                </a:solidFill>
              </a:rPr>
              <a:t>Investigación</a:t>
            </a:r>
          </a:p>
          <a:p>
            <a:r>
              <a:rPr lang="es-ES_tradnl" sz="4400" b="1" dirty="0" smtClean="0">
                <a:solidFill>
                  <a:schemeClr val="accent2"/>
                </a:solidFill>
              </a:rPr>
              <a:t> (E. Emmanuel</a:t>
            </a:r>
            <a:r>
              <a:rPr lang="es-ES_tradnl" sz="4400" b="1" dirty="0">
                <a:solidFill>
                  <a:schemeClr val="accent2"/>
                </a:solidFill>
              </a:rPr>
              <a:t>, </a:t>
            </a:r>
            <a:r>
              <a:rPr lang="es-ES_tradnl" sz="4400" b="1" dirty="0" smtClean="0">
                <a:solidFill>
                  <a:schemeClr val="accent2"/>
                </a:solidFill>
              </a:rPr>
              <a:t>2001)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graphicFrame>
        <p:nvGraphicFramePr>
          <p:cNvPr id="6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459798"/>
              </p:ext>
            </p:extLst>
          </p:nvPr>
        </p:nvGraphicFramePr>
        <p:xfrm>
          <a:off x="1959735" y="1524000"/>
          <a:ext cx="7962900" cy="463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712242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9" name="WordArt 7"/>
          <p:cNvSpPr>
            <a:spLocks noChangeArrowheads="1" noChangeShapeType="1" noTextEdit="1"/>
          </p:cNvSpPr>
          <p:nvPr/>
        </p:nvSpPr>
        <p:spPr bwMode="gray">
          <a:xfrm>
            <a:off x="1883535" y="451834"/>
            <a:ext cx="8991600" cy="6019800"/>
          </a:xfrm>
          <a:prstGeom prst="rect">
            <a:avLst/>
          </a:prstGeom>
          <a:effectLst>
            <a:outerShdw blurRad="50800" dist="50800" dir="5400000" algn="ctr" rotWithShape="0">
              <a:srgbClr val="FF0000"/>
            </a:outerShdw>
          </a:effec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s-CL" sz="5400" b="1" kern="10" dirty="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107763" dir="2700000" algn="ctr" rotWithShape="0">
                    <a:srgbClr val="000000">
                      <a:alpha val="5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¡Un lobo,</a:t>
            </a:r>
          </a:p>
          <a:p>
            <a:pPr algn="ctr"/>
            <a:r>
              <a:rPr lang="es-CL" sz="5400" b="1" kern="10" dirty="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107763" dir="2700000" algn="ctr" rotWithShape="0">
                    <a:srgbClr val="000000">
                      <a:alpha val="5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es una maravilla, </a:t>
            </a:r>
          </a:p>
          <a:p>
            <a:pPr algn="ctr"/>
            <a:r>
              <a:rPr lang="es-CL" sz="5400" b="1" kern="10" dirty="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107763" dir="2700000" algn="ctr" rotWithShape="0">
                    <a:srgbClr val="000000">
                      <a:alpha val="5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Pero muchos, </a:t>
            </a:r>
          </a:p>
          <a:p>
            <a:pPr algn="ctr"/>
            <a:r>
              <a:rPr lang="es-CL" sz="5400" b="1" kern="10" dirty="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107763" dir="2700000" algn="ctr" rotWithShape="0">
                    <a:srgbClr val="000000">
                      <a:alpha val="5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una jauría!</a:t>
            </a:r>
          </a:p>
          <a:p>
            <a:pPr algn="ctr"/>
            <a:endParaRPr lang="es-CL" sz="5400" b="1" kern="10" dirty="0">
              <a:ln w="28575">
                <a:solidFill>
                  <a:schemeClr val="tx1"/>
                </a:solidFill>
                <a:round/>
                <a:headEnd/>
                <a:tailEnd/>
              </a:ln>
              <a:solidFill>
                <a:schemeClr val="bg1"/>
              </a:solidFill>
              <a:effectLst>
                <a:outerShdw dist="107763" dir="2700000" algn="ctr" rotWithShape="0">
                  <a:srgbClr val="000000">
                    <a:alpha val="50000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CL" sz="5400" b="1" kern="10" dirty="0" err="1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107763" dir="2700000" algn="ctr" rotWithShape="0">
                    <a:srgbClr val="000000">
                      <a:alpha val="5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W.Whitman</a:t>
            </a:r>
            <a:endParaRPr lang="es-CL" sz="5400" b="1" kern="10" dirty="0">
              <a:ln w="28575">
                <a:solidFill>
                  <a:schemeClr val="tx1"/>
                </a:solidFill>
                <a:round/>
                <a:headEnd/>
                <a:tailEnd/>
              </a:ln>
              <a:solidFill>
                <a:schemeClr val="bg1"/>
              </a:solidFill>
              <a:effectLst>
                <a:outerShdw dist="107763" dir="2700000" algn="ctr" rotWithShape="0">
                  <a:srgbClr val="000000">
                    <a:alpha val="50000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17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254034" y="277190"/>
            <a:ext cx="8340727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4400" b="1" dirty="0" smtClean="0">
                <a:solidFill>
                  <a:schemeClr val="accent2"/>
                </a:solidFill>
              </a:rPr>
              <a:t>Qué son la Ética y la Bioética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2125" y="1661375"/>
            <a:ext cx="1133340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CL" sz="2800" dirty="0" smtClean="0">
                <a:solidFill>
                  <a:schemeClr val="bg1">
                    <a:lumMod val="50000"/>
                  </a:schemeClr>
                </a:solidFill>
              </a:rPr>
              <a:t>Ética, 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proviene del vocablo griego </a:t>
            </a:r>
            <a:r>
              <a:rPr lang="es-CL" sz="2800" i="1" dirty="0" err="1">
                <a:solidFill>
                  <a:schemeClr val="bg1">
                    <a:lumMod val="50000"/>
                  </a:schemeClr>
                </a:solidFill>
              </a:rPr>
              <a:t>Ethos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, y su traducción más aceptada </a:t>
            </a:r>
            <a:r>
              <a:rPr lang="es-CL" sz="2800" b="1" dirty="0">
                <a:solidFill>
                  <a:schemeClr val="bg1">
                    <a:lumMod val="50000"/>
                  </a:schemeClr>
                </a:solidFill>
              </a:rPr>
              <a:t>es costumbre, actos, comportamiento, hábitos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. Como rama de la filosofía, estudia éstos, </a:t>
            </a:r>
            <a:r>
              <a:rPr lang="es-CL" sz="2800" b="1" dirty="0">
                <a:solidFill>
                  <a:schemeClr val="bg1">
                    <a:lumMod val="50000"/>
                  </a:schemeClr>
                </a:solidFill>
              </a:rPr>
              <a:t>y su relación con la moral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. Cuán buenos o malos, justos o injustos son aquellos actos.</a:t>
            </a:r>
          </a:p>
          <a:p>
            <a:pPr algn="just"/>
            <a:endParaRPr lang="es-CL" sz="1000" dirty="0"/>
          </a:p>
          <a:p>
            <a:pPr lvl="1" algn="just"/>
            <a:r>
              <a:rPr lang="es-CL" sz="2000" i="1" dirty="0">
                <a:solidFill>
                  <a:schemeClr val="accent5">
                    <a:lumMod val="75000"/>
                  </a:schemeClr>
                </a:solidFill>
              </a:rPr>
              <a:t>La ética es filosofía práctica, no la estudiamos para saber qué es bueno o malo, para identificar la virtud o los valores, sino para hacernos con ellos. </a:t>
            </a:r>
            <a:endParaRPr lang="es-CL" sz="20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 algn="just"/>
            <a:endParaRPr lang="es-CL" sz="2000" i="1" dirty="0">
              <a:solidFill>
                <a:schemeClr val="tx2">
                  <a:lumMod val="75000"/>
                </a:schemeClr>
              </a:solidFill>
            </a:endParaRPr>
          </a:p>
          <a:p>
            <a:pPr lvl="1" algn="just"/>
            <a:endParaRPr lang="es-CL" sz="1000" i="1" dirty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La Bioética, </a:t>
            </a:r>
            <a:r>
              <a:rPr lang="es-CL" sz="2800" dirty="0" err="1">
                <a:solidFill>
                  <a:schemeClr val="bg1">
                    <a:lumMod val="50000"/>
                  </a:schemeClr>
                </a:solidFill>
              </a:rPr>
              <a:t>latu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 sensu, se refiere a la </a:t>
            </a:r>
            <a:r>
              <a:rPr lang="es-CL" sz="2800" b="1" dirty="0">
                <a:solidFill>
                  <a:schemeClr val="bg1">
                    <a:lumMod val="50000"/>
                  </a:schemeClr>
                </a:solidFill>
              </a:rPr>
              <a:t>aplicación de la ética al dominio de lo </a:t>
            </a:r>
            <a:r>
              <a:rPr lang="es-CL" sz="2800" b="1" dirty="0" err="1">
                <a:solidFill>
                  <a:schemeClr val="bg1">
                    <a:lumMod val="50000"/>
                  </a:schemeClr>
                </a:solidFill>
              </a:rPr>
              <a:t>bio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, el hombre, la sociedad y la naturaleza, el ambiente, y las relaciones entre ellos.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40615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254034" y="277190"/>
            <a:ext cx="8340727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4400" b="1" dirty="0" smtClean="0">
                <a:solidFill>
                  <a:schemeClr val="accent2"/>
                </a:solidFill>
              </a:rPr>
              <a:t>La Cuestión de la Ética se instala en las ciencias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3336" y="1269980"/>
            <a:ext cx="11333408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CL" sz="2800" dirty="0" smtClean="0">
                <a:solidFill>
                  <a:schemeClr val="bg1">
                    <a:lumMod val="50000"/>
                  </a:schemeClr>
                </a:solidFill>
              </a:rPr>
              <a:t>La ciencia mecanicista, positiva y del positivismo lógico, objetiva, neutra, apolítica, y trabajando sobre un mundo pasivo abierto a ser conocido por todos los medios validados, pronto entrará en </a:t>
            </a:r>
            <a:r>
              <a:rPr lang="es-CL" sz="2800" b="1" dirty="0" smtClean="0">
                <a:solidFill>
                  <a:schemeClr val="bg1">
                    <a:lumMod val="50000"/>
                  </a:schemeClr>
                </a:solidFill>
              </a:rPr>
              <a:t>conflicto con las transformaciones sociales </a:t>
            </a:r>
            <a:r>
              <a:rPr lang="es-CL" sz="2800" dirty="0" smtClean="0">
                <a:solidFill>
                  <a:schemeClr val="bg1">
                    <a:lumMod val="50000"/>
                  </a:schemeClr>
                </a:solidFill>
              </a:rPr>
              <a:t>en curso desde el estallido de la Comuna de París, y </a:t>
            </a:r>
            <a:r>
              <a:rPr lang="es-CL" sz="2800" b="1" dirty="0" smtClean="0">
                <a:solidFill>
                  <a:schemeClr val="bg1">
                    <a:lumMod val="50000"/>
                  </a:schemeClr>
                </a:solidFill>
              </a:rPr>
              <a:t>la emergencia de los derechos sociales, y luego los humanos</a:t>
            </a:r>
            <a:r>
              <a:rPr lang="es-CL" sz="28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CL" sz="2800" dirty="0" smtClean="0">
                <a:solidFill>
                  <a:schemeClr val="bg1">
                    <a:lumMod val="50000"/>
                  </a:schemeClr>
                </a:solidFill>
              </a:rPr>
              <a:t>Las 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cuestiones éticas surgen a menudo como resultado de </a:t>
            </a:r>
            <a:r>
              <a:rPr lang="es-CL" sz="2800" b="1" dirty="0">
                <a:solidFill>
                  <a:schemeClr val="bg1">
                    <a:lumMod val="50000"/>
                  </a:schemeClr>
                </a:solidFill>
              </a:rPr>
              <a:t>un conflicto entre conjuntos de valores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 que   compiten  entre   sí (CIMOS, 1991), como por ejemplo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:</a:t>
            </a:r>
          </a:p>
          <a:p>
            <a:pPr algn="just"/>
            <a:endParaRPr lang="es-CL" dirty="0"/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es-CL" sz="2000" dirty="0">
                <a:solidFill>
                  <a:schemeClr val="accent5">
                    <a:lumMod val="75000"/>
                  </a:schemeClr>
                </a:solidFill>
              </a:rPr>
              <a:t>Cuando las experiencias entre enfermedad y cura no ofrecen diferencias claras.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es-CL" sz="2000" dirty="0">
                <a:solidFill>
                  <a:schemeClr val="accent5">
                    <a:lumMod val="75000"/>
                  </a:schemeClr>
                </a:solidFill>
              </a:rPr>
              <a:t>Cuando alcanzar un bien supone hacer un mal.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es-CL" sz="2000" dirty="0">
                <a:solidFill>
                  <a:schemeClr val="accent5">
                    <a:lumMod val="75000"/>
                  </a:schemeClr>
                </a:solidFill>
              </a:rPr>
              <a:t>Cuando la justicia es cruel o parece arbitraria.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es-CL" sz="2000" dirty="0">
                <a:solidFill>
                  <a:schemeClr val="accent5">
                    <a:lumMod val="75000"/>
                  </a:schemeClr>
                </a:solidFill>
              </a:rPr>
              <a:t>O cada vez, que las premisas de </a:t>
            </a:r>
            <a:r>
              <a:rPr lang="es-CL" sz="2000" dirty="0" err="1">
                <a:solidFill>
                  <a:schemeClr val="accent5">
                    <a:lumMod val="75000"/>
                  </a:schemeClr>
                </a:solidFill>
              </a:rPr>
              <a:t>Machiavello</a:t>
            </a:r>
            <a:r>
              <a:rPr lang="es-CL" sz="2000" dirty="0">
                <a:solidFill>
                  <a:schemeClr val="accent5">
                    <a:lumMod val="75000"/>
                  </a:schemeClr>
                </a:solidFill>
              </a:rPr>
              <a:t> o las dudas de Hobbes resuenan</a:t>
            </a:r>
            <a:r>
              <a:rPr lang="es-CL" sz="20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s-CL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60136" y="6196245"/>
            <a:ext cx="7160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CIMOS: Consejo de Organizaciones Internacionales de las Ciencias Médicas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34766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254034" y="277190"/>
            <a:ext cx="8340727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4400" b="1" dirty="0" smtClean="0">
                <a:solidFill>
                  <a:schemeClr val="accent2"/>
                </a:solidFill>
              </a:rPr>
              <a:t>La aproximación Ética en Salud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225689"/>
            <a:ext cx="1219199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Los inicios de la bioética, como ética médica están marcados por casos de salud pública. </a:t>
            </a:r>
            <a:endParaRPr lang="es-CL" sz="2800" dirty="0">
              <a:solidFill>
                <a:schemeClr val="bg1">
                  <a:lumMod val="50000"/>
                </a:schemeClr>
              </a:solidFill>
            </a:endParaRPr>
          </a:p>
          <a:p>
            <a:endParaRPr lang="es-CL" sz="28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400" dirty="0">
                <a:solidFill>
                  <a:schemeClr val="accent5">
                    <a:lumMod val="75000"/>
                  </a:schemeClr>
                </a:solidFill>
              </a:rPr>
              <a:t>Experimentos en la Unidad 731 del ejército japonés, probando armas químicas y bacteriológicas en la población civil China en los años previos a la Segunda Guerra Mundial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400" dirty="0">
                <a:solidFill>
                  <a:schemeClr val="accent5">
                    <a:lumMod val="75000"/>
                  </a:schemeClr>
                </a:solidFill>
              </a:rPr>
              <a:t>Los horrores de la medicina nazi que todos conocemos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400" dirty="0">
                <a:solidFill>
                  <a:schemeClr val="accent5">
                    <a:lumMod val="75000"/>
                  </a:schemeClr>
                </a:solidFill>
              </a:rPr>
              <a:t>El experimento de la sífilis en la población norteamericana de </a:t>
            </a:r>
            <a:r>
              <a:rPr lang="es-CL" sz="2400" dirty="0" err="1">
                <a:solidFill>
                  <a:schemeClr val="accent5">
                    <a:lumMod val="75000"/>
                  </a:schemeClr>
                </a:solidFill>
              </a:rPr>
              <a:t>Tuskegee</a:t>
            </a:r>
            <a:r>
              <a:rPr lang="es-CL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CL" sz="2400" dirty="0" smtClean="0">
                <a:solidFill>
                  <a:schemeClr val="accent5">
                    <a:lumMod val="75000"/>
                  </a:schemeClr>
                </a:solidFill>
              </a:rPr>
              <a:t>en 1972</a:t>
            </a:r>
            <a:endParaRPr lang="es-CL" sz="2400" dirty="0">
              <a:solidFill>
                <a:schemeClr val="accent5">
                  <a:lumMod val="75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400" dirty="0">
                <a:solidFill>
                  <a:schemeClr val="accent5">
                    <a:lumMod val="75000"/>
                  </a:schemeClr>
                </a:solidFill>
              </a:rPr>
              <a:t>Los ‘estudios’ clones en Honduras y Guatemala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CL" sz="2400" dirty="0">
                <a:solidFill>
                  <a:schemeClr val="accent5">
                    <a:lumMod val="75000"/>
                  </a:schemeClr>
                </a:solidFill>
              </a:rPr>
              <a:t>El laboratorio de horrores de </a:t>
            </a:r>
            <a:r>
              <a:rPr lang="es-CL" sz="2400" dirty="0" smtClean="0">
                <a:solidFill>
                  <a:schemeClr val="accent5">
                    <a:lumMod val="75000"/>
                  </a:schemeClr>
                </a:solidFill>
              </a:rPr>
              <a:t>África, y Latinoamérica en menor medida.</a:t>
            </a:r>
            <a:endParaRPr lang="es-CL" sz="2400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es-CL" sz="2400" dirty="0" smtClean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s-CL" sz="2800" dirty="0" smtClean="0">
                <a:solidFill>
                  <a:schemeClr val="bg1">
                    <a:lumMod val="50000"/>
                  </a:schemeClr>
                </a:solidFill>
              </a:rPr>
              <a:t>Hoy, inmersos en problemas éticos globales, no debería sorprender que los problemas éticos de la salud pública tomen especial relevancia académica y social, particularmente en el escenario de la pandemia de Covid-19.</a:t>
            </a:r>
            <a:endParaRPr lang="es-CL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53294" y="4868214"/>
            <a:ext cx="10238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Llama la atención que la experiencia del encierro y el manicomio, no se hayan problematizado a este nivel.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22236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254034" y="277190"/>
            <a:ext cx="8340727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4400" b="1" dirty="0" smtClean="0">
                <a:solidFill>
                  <a:schemeClr val="accent2"/>
                </a:solidFill>
              </a:rPr>
              <a:t>Las ‘</a:t>
            </a:r>
            <a:r>
              <a:rPr lang="es-CL" sz="4400" b="1" dirty="0" smtClean="0">
                <a:solidFill>
                  <a:schemeClr val="accent2"/>
                </a:solidFill>
              </a:rPr>
              <a:t>D</a:t>
            </a:r>
            <a:r>
              <a:rPr lang="es-CL" sz="4400" b="1" dirty="0" smtClean="0">
                <a:solidFill>
                  <a:schemeClr val="accent2"/>
                </a:solidFill>
              </a:rPr>
              <a:t>os Almas’ de las Ética en Salud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3336" y="1269980"/>
            <a:ext cx="11333408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En la </a:t>
            </a:r>
            <a:r>
              <a:rPr lang="es-CL" sz="2800" b="1" dirty="0">
                <a:solidFill>
                  <a:schemeClr val="bg1">
                    <a:lumMod val="50000"/>
                  </a:schemeClr>
                </a:solidFill>
              </a:rPr>
              <a:t>clínica prima la relación médico-paciente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, aquí el </a:t>
            </a:r>
            <a:r>
              <a:rPr lang="es-CL" sz="2800" b="1" dirty="0">
                <a:solidFill>
                  <a:schemeClr val="bg1">
                    <a:lumMod val="50000"/>
                  </a:schemeClr>
                </a:solidFill>
              </a:rPr>
              <a:t>foco es individual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, es la </a:t>
            </a:r>
            <a:r>
              <a:rPr lang="es-CL" sz="2800" b="1" dirty="0">
                <a:solidFill>
                  <a:schemeClr val="bg1">
                    <a:lumMod val="50000"/>
                  </a:schemeClr>
                </a:solidFill>
              </a:rPr>
              <a:t>prolongación del estado salud del paciente la meta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, para lo cual las </a:t>
            </a:r>
            <a:r>
              <a:rPr lang="es-CL" sz="2800" dirty="0" err="1">
                <a:solidFill>
                  <a:schemeClr val="bg1">
                    <a:lumMod val="50000"/>
                  </a:schemeClr>
                </a:solidFill>
              </a:rPr>
              <a:t>ars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 médica son el recurso tecnológico de uno o más profesionales tratantes. </a:t>
            </a:r>
            <a:endParaRPr lang="es-CL" sz="2800" dirty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es-CL" sz="2800" dirty="0"/>
          </a:p>
          <a:p>
            <a:endParaRPr lang="es-CL" sz="1000" dirty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La ética de la </a:t>
            </a:r>
            <a:r>
              <a:rPr lang="es-CL" sz="2800" b="1" dirty="0">
                <a:solidFill>
                  <a:schemeClr val="bg1">
                    <a:lumMod val="50000"/>
                  </a:schemeClr>
                </a:solidFill>
              </a:rPr>
              <a:t>salud pública 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trasciende la atención sanitaria para </a:t>
            </a:r>
            <a:r>
              <a:rPr lang="es-CL" sz="2800" b="1" dirty="0">
                <a:solidFill>
                  <a:schemeClr val="bg1">
                    <a:lumMod val="50000"/>
                  </a:schemeClr>
                </a:solidFill>
              </a:rPr>
              <a:t>considerar condiciones estructurales 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que promueven o dificultan el desarrollo de sociedades sanas, se centra en el </a:t>
            </a:r>
            <a:r>
              <a:rPr lang="es-CL" sz="2800" b="1" dirty="0">
                <a:solidFill>
                  <a:schemeClr val="bg1">
                    <a:lumMod val="50000"/>
                  </a:schemeClr>
                </a:solidFill>
              </a:rPr>
              <a:t>diseño y aplicación de medidas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 para la </a:t>
            </a:r>
            <a:r>
              <a:rPr lang="es-CL" sz="2800" b="1" dirty="0">
                <a:solidFill>
                  <a:schemeClr val="bg1">
                    <a:lumMod val="50000"/>
                  </a:schemeClr>
                </a:solidFill>
              </a:rPr>
              <a:t>calidad de vida 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y mejora de la </a:t>
            </a:r>
            <a:r>
              <a:rPr lang="es-CL" sz="2800" b="1" dirty="0">
                <a:solidFill>
                  <a:schemeClr val="bg1">
                    <a:lumMod val="50000"/>
                  </a:schemeClr>
                </a:solidFill>
              </a:rPr>
              <a:t>salud de las poblaciones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. </a:t>
            </a:r>
            <a:r>
              <a:rPr lang="es-CL" sz="2800" b="1" dirty="0">
                <a:solidFill>
                  <a:schemeClr val="bg1">
                    <a:lumMod val="50000"/>
                  </a:schemeClr>
                </a:solidFill>
              </a:rPr>
              <a:t>El colectivo va antes que el individuo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3654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254034" y="277190"/>
            <a:ext cx="8340727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4400" b="1" dirty="0" smtClean="0">
                <a:solidFill>
                  <a:schemeClr val="accent2"/>
                </a:solidFill>
              </a:rPr>
              <a:t>Ética en Salud Pública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3336" y="1269980"/>
            <a:ext cx="11333408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Globalmente, las </a:t>
            </a:r>
            <a:r>
              <a:rPr lang="es-CL" sz="2800" b="1" dirty="0">
                <a:solidFill>
                  <a:schemeClr val="bg1">
                    <a:lumMod val="50000"/>
                  </a:schemeClr>
                </a:solidFill>
              </a:rPr>
              <a:t>cuestiones de la ética de la salud pública 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son</a:t>
            </a:r>
            <a:r>
              <a:rPr lang="es-CL" sz="2800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es-CL" sz="2800" dirty="0">
              <a:solidFill>
                <a:schemeClr val="bg1">
                  <a:lumMod val="50000"/>
                </a:schemeClr>
              </a:solidFill>
            </a:endParaRP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s-CL" sz="2400" dirty="0">
                <a:solidFill>
                  <a:schemeClr val="accent5">
                    <a:lumMod val="75000"/>
                  </a:schemeClr>
                </a:solidFill>
              </a:rPr>
              <a:t>Desigualdades en el estado de salud y en el acceso a la atención y los beneficios de la investigación médica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s-CL" sz="2400" dirty="0">
                <a:solidFill>
                  <a:schemeClr val="accent5">
                    <a:lumMod val="75000"/>
                  </a:schemeClr>
                </a:solidFill>
              </a:rPr>
              <a:t>Respuesta a la amenaza de enfermedades infecciosas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s-CL" sz="2400" dirty="0">
                <a:solidFill>
                  <a:schemeClr val="accent5">
                    <a:lumMod val="75000"/>
                  </a:schemeClr>
                </a:solidFill>
              </a:rPr>
              <a:t>Cooperación internacional en la vigilancia y el seguimiento sanitarios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s-CL" sz="2400" dirty="0">
                <a:solidFill>
                  <a:schemeClr val="accent5">
                    <a:lumMod val="75000"/>
                  </a:schemeClr>
                </a:solidFill>
              </a:rPr>
              <a:t>Explotación de las personas en países de ingresos bajos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s-CL" sz="2400" dirty="0">
                <a:solidFill>
                  <a:schemeClr val="accent5">
                    <a:lumMod val="75000"/>
                  </a:schemeClr>
                </a:solidFill>
              </a:rPr>
              <a:t>Promoción de la salud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s-CL" sz="2400" dirty="0">
                <a:solidFill>
                  <a:schemeClr val="accent5">
                    <a:lumMod val="75000"/>
                  </a:schemeClr>
                </a:solidFill>
              </a:rPr>
              <a:t>Participación, transparencia y </a:t>
            </a:r>
            <a:r>
              <a:rPr lang="es-CL" sz="2400" dirty="0">
                <a:solidFill>
                  <a:schemeClr val="accent5">
                    <a:lumMod val="75000"/>
                  </a:schemeClr>
                </a:solidFill>
              </a:rPr>
              <a:t>responsabilidad</a:t>
            </a:r>
          </a:p>
          <a:p>
            <a:pPr lvl="1" algn="just"/>
            <a:endParaRPr lang="es-CL" sz="2000" i="1" dirty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En la práctica, por tanto: tiene </a:t>
            </a:r>
            <a:r>
              <a:rPr lang="es-CL" sz="2800" b="1" dirty="0">
                <a:solidFill>
                  <a:schemeClr val="bg1">
                    <a:lumMod val="50000"/>
                  </a:schemeClr>
                </a:solidFill>
              </a:rPr>
              <a:t>características particulares según hablemos de investigación o servicios de salud pública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, y produce tensiones hacia la práctica clínica.</a:t>
            </a:r>
          </a:p>
        </p:txBody>
      </p:sp>
    </p:spTree>
    <p:extLst>
      <p:ext uri="{BB962C8B-B14F-4D97-AF65-F5344CB8AC3E}">
        <p14:creationId xmlns:p14="http://schemas.microsoft.com/office/powerpoint/2010/main" val="439452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254034" y="277190"/>
            <a:ext cx="8340727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altLang="es-CL" sz="4400" b="1" dirty="0">
                <a:solidFill>
                  <a:schemeClr val="accent2"/>
                </a:solidFill>
              </a:rPr>
              <a:t>La aproximación </a:t>
            </a:r>
            <a:r>
              <a:rPr lang="es-CL" sz="4400" b="1" dirty="0" smtClean="0">
                <a:solidFill>
                  <a:schemeClr val="accent2"/>
                </a:solidFill>
              </a:rPr>
              <a:t>Ética en Salud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5307" y="2136339"/>
            <a:ext cx="1058643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Buena parte del debate ético en salud se ha centrado en </a:t>
            </a:r>
            <a:r>
              <a:rPr lang="es-CL" sz="2800" b="1" dirty="0">
                <a:solidFill>
                  <a:schemeClr val="bg1">
                    <a:lumMod val="50000"/>
                  </a:schemeClr>
                </a:solidFill>
              </a:rPr>
              <a:t>identificar cuándo y bajo qué condiciones 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se justifican </a:t>
            </a:r>
            <a:r>
              <a:rPr lang="es-CL" sz="2800" b="1" dirty="0">
                <a:solidFill>
                  <a:schemeClr val="bg1">
                    <a:lumMod val="50000"/>
                  </a:schemeClr>
                </a:solidFill>
              </a:rPr>
              <a:t>intervenciones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 paternalistas </a:t>
            </a:r>
            <a:r>
              <a:rPr lang="es-CL" sz="2800" b="1" dirty="0">
                <a:solidFill>
                  <a:schemeClr val="bg1">
                    <a:lumMod val="50000"/>
                  </a:schemeClr>
                </a:solidFill>
              </a:rPr>
              <a:t>que limitan la autonomía de los individuos</a:t>
            </a: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algn="just"/>
            <a:endParaRPr lang="es-CL" sz="2800" dirty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CL" sz="2800" dirty="0">
                <a:solidFill>
                  <a:schemeClr val="bg1">
                    <a:lumMod val="50000"/>
                  </a:schemeClr>
                </a:solidFill>
              </a:rPr>
              <a:t>La ética de la salud incorpora en éste proceso la bioética, filosofía política, derechos humanos y legislación(es), y consideraciones en el terreno de la economía, la justicia, responsabilidad social y sustentabilidad.</a:t>
            </a:r>
          </a:p>
        </p:txBody>
      </p:sp>
    </p:spTree>
    <p:extLst>
      <p:ext uri="{BB962C8B-B14F-4D97-AF65-F5344CB8AC3E}">
        <p14:creationId xmlns:p14="http://schemas.microsoft.com/office/powerpoint/2010/main" val="3979147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83BC4699-FC48-9B42-9188-0439DA426906}"/>
              </a:ext>
            </a:extLst>
          </p:cNvPr>
          <p:cNvSpPr txBox="1">
            <a:spLocks/>
          </p:cNvSpPr>
          <p:nvPr/>
        </p:nvSpPr>
        <p:spPr>
          <a:xfrm>
            <a:off x="1254034" y="277190"/>
            <a:ext cx="8340727" cy="7447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altLang="es-CL" sz="4400" b="1" dirty="0">
                <a:solidFill>
                  <a:schemeClr val="accent2"/>
                </a:solidFill>
              </a:rPr>
              <a:t>La aproximación </a:t>
            </a:r>
            <a:r>
              <a:rPr lang="es-CL" sz="4400" b="1" dirty="0" smtClean="0">
                <a:solidFill>
                  <a:schemeClr val="accent2"/>
                </a:solidFill>
              </a:rPr>
              <a:t>Ética en Salud</a:t>
            </a:r>
            <a:endParaRPr lang="es-CL" sz="44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4035" y="803522"/>
            <a:ext cx="7130112" cy="5661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0600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619</TotalTime>
  <Words>2142</Words>
  <Application>Microsoft Office PowerPoint</Application>
  <PresentationFormat>Widescreen</PresentationFormat>
  <Paragraphs>259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Courier New</vt:lpstr>
      <vt:lpstr>Verdana</vt:lpstr>
      <vt:lpstr>Wingdings</vt:lpstr>
      <vt:lpstr>Tema de Office</vt:lpstr>
      <vt:lpstr>PowerPoint Presentation</vt:lpstr>
      <vt:lpstr>ÉTICA DE/EN/Y LA INVESTIGACIÓN EN SALUD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Pablo</cp:lastModifiedBy>
  <cp:revision>59</cp:revision>
  <dcterms:created xsi:type="dcterms:W3CDTF">2019-12-09T17:56:59Z</dcterms:created>
  <dcterms:modified xsi:type="dcterms:W3CDTF">2020-08-27T11:24:02Z</dcterms:modified>
</cp:coreProperties>
</file>